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7" r:id="rId5"/>
    <p:sldId id="258" r:id="rId6"/>
    <p:sldId id="259" r:id="rId7"/>
    <p:sldId id="262" r:id="rId8"/>
    <p:sldId id="266" r:id="rId9"/>
    <p:sldId id="26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E9774-616E-4EE8-B6C3-1744FE950D28}" type="datetimeFigureOut">
              <a:rPr lang="en-US" smtClean="0"/>
              <a:pPr/>
              <a:t>10-May-22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2B71B-75CA-4330-93C6-8EE20F1048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685800" y="512660"/>
            <a:ext cx="7772400" cy="31502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71600" marR="916940" indent="-568325">
              <a:lnSpc>
                <a:spcPct val="100000"/>
              </a:lnSpc>
              <a:spcBef>
                <a:spcPts val="105"/>
              </a:spcBef>
            </a:pPr>
            <a:r>
              <a:rPr lang="en-US" sz="2200" spc="-5" dirty="0" smtClean="0">
                <a:solidFill>
                  <a:srgbClr val="0000CC"/>
                </a:solidFill>
                <a:latin typeface="Arial"/>
                <a:cs typeface="Arial"/>
              </a:rPr>
              <a:t>                        </a:t>
            </a:r>
            <a:r>
              <a:rPr sz="2200" spc="-5" smtClean="0">
                <a:solidFill>
                  <a:srgbClr val="0000CC"/>
                </a:solidFill>
                <a:latin typeface="Arial"/>
                <a:cs typeface="Arial"/>
              </a:rPr>
              <a:t>Maxwell’s Equations</a:t>
            </a:r>
            <a:endParaRPr sz="2200">
              <a:latin typeface="Arial"/>
              <a:cs typeface="Arial"/>
            </a:endParaRPr>
          </a:p>
          <a:p>
            <a:pPr marL="50800" marR="111760">
              <a:lnSpc>
                <a:spcPct val="100000"/>
              </a:lnSpc>
              <a:spcBef>
                <a:spcPts val="2085"/>
              </a:spcBef>
            </a:pPr>
            <a:r>
              <a:rPr sz="1650" smtClean="0">
                <a:latin typeface="Arial"/>
                <a:cs typeface="Arial"/>
              </a:rPr>
              <a:t>Faraday </a:t>
            </a:r>
            <a:r>
              <a:rPr sz="1650" dirty="0">
                <a:latin typeface="Arial"/>
                <a:cs typeface="Arial"/>
              </a:rPr>
              <a:t>demonstrated that a magnetic field  </a:t>
            </a:r>
            <a:r>
              <a:rPr sz="1650" spc="-5" dirty="0">
                <a:latin typeface="Arial"/>
                <a:cs typeface="Arial"/>
              </a:rPr>
              <a:t>produces </a:t>
            </a:r>
            <a:r>
              <a:rPr sz="1650" dirty="0">
                <a:latin typeface="Arial"/>
                <a:cs typeface="Arial"/>
              </a:rPr>
              <a:t>a </a:t>
            </a:r>
            <a:r>
              <a:rPr sz="1650" spc="-5" dirty="0">
                <a:latin typeface="Arial"/>
                <a:cs typeface="Arial"/>
              </a:rPr>
              <a:t>measurable effect </a:t>
            </a:r>
            <a:r>
              <a:rPr sz="1650" dirty="0">
                <a:latin typeface="Arial"/>
                <a:cs typeface="Arial"/>
              </a:rPr>
              <a:t>on a </a:t>
            </a:r>
            <a:r>
              <a:rPr sz="1650" spc="-5" dirty="0">
                <a:latin typeface="Arial"/>
                <a:cs typeface="Arial"/>
              </a:rPr>
              <a:t>beam of light. This  </a:t>
            </a:r>
            <a:r>
              <a:rPr sz="1650" dirty="0">
                <a:latin typeface="Arial"/>
                <a:cs typeface="Arial"/>
              </a:rPr>
              <a:t>prompted him to speculate that light involves oscillation of  electric and magnetic field lines, but his limited mathematical  ability prevent him from pursuing this</a:t>
            </a:r>
            <a:r>
              <a:rPr sz="1650" spc="-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idea.</a:t>
            </a:r>
            <a:endParaRPr sz="1650">
              <a:latin typeface="Arial"/>
              <a:cs typeface="Arial"/>
            </a:endParaRPr>
          </a:p>
          <a:p>
            <a:pPr marL="50800" marR="414655">
              <a:lnSpc>
                <a:spcPct val="100099"/>
              </a:lnSpc>
              <a:spcBef>
                <a:spcPts val="1050"/>
              </a:spcBef>
            </a:pPr>
            <a:r>
              <a:rPr sz="1650" dirty="0">
                <a:latin typeface="Arial"/>
                <a:cs typeface="Arial"/>
              </a:rPr>
              <a:t>Maxwell, a young admirer of Faraday, believed that the  closeness of these two numbers, speed of light and the  inverse square root of </a:t>
            </a:r>
            <a:r>
              <a:rPr sz="1650" dirty="0">
                <a:latin typeface="Symbol"/>
                <a:cs typeface="Symbol"/>
              </a:rPr>
              <a:t></a:t>
            </a:r>
            <a:r>
              <a:rPr sz="1650" baseline="-20202" dirty="0">
                <a:latin typeface="Arial"/>
                <a:cs typeface="Arial"/>
              </a:rPr>
              <a:t>0 </a:t>
            </a:r>
            <a:r>
              <a:rPr sz="1650" spc="-5" dirty="0">
                <a:latin typeface="Arial"/>
                <a:cs typeface="Arial"/>
              </a:rPr>
              <a:t>and </a:t>
            </a:r>
            <a:r>
              <a:rPr sz="1650" spc="-5" dirty="0">
                <a:latin typeface="Symbol"/>
                <a:cs typeface="Symbol"/>
              </a:rPr>
              <a:t></a:t>
            </a:r>
            <a:r>
              <a:rPr sz="1650" spc="-7" baseline="-20202" dirty="0">
                <a:latin typeface="Arial"/>
                <a:cs typeface="Arial"/>
              </a:rPr>
              <a:t>0</a:t>
            </a:r>
            <a:r>
              <a:rPr sz="1650" spc="-5" dirty="0">
                <a:latin typeface="Arial"/>
                <a:cs typeface="Arial"/>
              </a:rPr>
              <a:t>, </a:t>
            </a:r>
            <a:r>
              <a:rPr sz="1650" dirty="0">
                <a:latin typeface="Arial"/>
                <a:cs typeface="Arial"/>
              </a:rPr>
              <a:t>was more than just  coincidence and decide to develop Faraday’s</a:t>
            </a:r>
            <a:r>
              <a:rPr sz="1650" spc="2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hypothesis.</a:t>
            </a:r>
            <a:endParaRPr sz="1650">
              <a:latin typeface="Arial"/>
              <a:cs typeface="Arial"/>
            </a:endParaRPr>
          </a:p>
          <a:p>
            <a:pPr marL="50800" marR="43180">
              <a:lnSpc>
                <a:spcPct val="100000"/>
              </a:lnSpc>
              <a:spcBef>
                <a:spcPts val="795"/>
              </a:spcBef>
            </a:pPr>
            <a:r>
              <a:rPr sz="1650" dirty="0">
                <a:latin typeface="Arial"/>
                <a:cs typeface="Arial"/>
              </a:rPr>
              <a:t>In 1865, he predicted the existence of electromagnetic waves  that propagate at the speed of</a:t>
            </a:r>
            <a:r>
              <a:rPr sz="1650" spc="-5" dirty="0">
                <a:latin typeface="Arial"/>
                <a:cs typeface="Arial"/>
              </a:rPr>
              <a:t> </a:t>
            </a:r>
            <a:r>
              <a:rPr sz="1650">
                <a:latin typeface="Arial"/>
                <a:cs typeface="Arial"/>
              </a:rPr>
              <a:t>light</a:t>
            </a:r>
            <a:r>
              <a:rPr sz="1650" smtClean="0">
                <a:latin typeface="Arial"/>
                <a:cs typeface="Arial"/>
              </a:rPr>
              <a:t>.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/>
            </a:r>
            <a:b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</a:br>
            <a:r>
              <a:rPr lang="en-US" spc="-5" dirty="0">
                <a:solidFill>
                  <a:srgbClr val="0000CC"/>
                </a:solidFill>
                <a:latin typeface="Arial"/>
                <a:cs typeface="Arial"/>
              </a:rPr>
              <a:t/>
            </a:r>
            <a:br>
              <a:rPr lang="en-US" spc="-5" dirty="0">
                <a:solidFill>
                  <a:srgbClr val="0000CC"/>
                </a:solidFill>
                <a:latin typeface="Arial"/>
                <a:cs typeface="Arial"/>
              </a:rPr>
            </a:br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Maxwell’s</a:t>
            </a:r>
            <a:r>
              <a:rPr lang="en-US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Equations</a:t>
            </a:r>
            <a:r>
              <a:rPr lang="en-US" dirty="0" smtClean="0">
                <a:latin typeface="Arial"/>
                <a:cs typeface="Arial"/>
              </a:rPr>
              <a:t/>
            </a:r>
            <a:br>
              <a:rPr lang="en-US" dirty="0" smtClean="0"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676400" y="1524000"/>
            <a:ext cx="5567680" cy="4505617"/>
            <a:chOff x="947939" y="-20535"/>
            <a:chExt cx="5567680" cy="4505617"/>
          </a:xfrm>
        </p:grpSpPr>
        <p:sp>
          <p:nvSpPr>
            <p:cNvPr id="21" name="object 3"/>
            <p:cNvSpPr txBox="1"/>
            <p:nvPr/>
          </p:nvSpPr>
          <p:spPr>
            <a:xfrm>
              <a:off x="947939" y="-20535"/>
              <a:ext cx="5567680" cy="1290097"/>
            </a:xfrm>
            <a:prstGeom prst="rect">
              <a:avLst/>
            </a:prstGeom>
          </p:spPr>
          <p:txBody>
            <a:bodyPr vert="horz" wrap="square" lIns="0" tIns="15748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855"/>
                </a:spcBef>
              </a:pPr>
              <a:endParaRPr lang="en-US" sz="165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00000"/>
                </a:lnSpc>
                <a:spcBef>
                  <a:spcPts val="855"/>
                </a:spcBef>
              </a:pPr>
              <a:r>
                <a:rPr sz="1650" smtClean="0">
                  <a:latin typeface="Arial"/>
                  <a:cs typeface="Arial"/>
                </a:rPr>
                <a:t>With </a:t>
              </a:r>
              <a:r>
                <a:rPr sz="1650" dirty="0">
                  <a:latin typeface="Arial"/>
                  <a:cs typeface="Arial"/>
                </a:rPr>
                <a:t>the inclusion of Maxwell’s contribution, we now display  all the fundamental equations in electromagnetism. There  </a:t>
              </a:r>
              <a:r>
                <a:rPr sz="1650" spc="-5" dirty="0">
                  <a:latin typeface="Arial"/>
                  <a:cs typeface="Arial"/>
                </a:rPr>
                <a:t>are just</a:t>
              </a:r>
              <a:r>
                <a:rPr sz="1650" spc="-10" dirty="0">
                  <a:latin typeface="Arial"/>
                  <a:cs typeface="Arial"/>
                </a:rPr>
                <a:t> </a:t>
              </a:r>
              <a:r>
                <a:rPr sz="1650" spc="-5" dirty="0">
                  <a:latin typeface="Arial"/>
                  <a:cs typeface="Arial"/>
                </a:rPr>
                <a:t>four:</a:t>
              </a:r>
              <a:endParaRPr sz="1650">
                <a:latin typeface="Arial"/>
                <a:cs typeface="Arial"/>
              </a:endParaRPr>
            </a:p>
          </p:txBody>
        </p:sp>
        <p:grpSp>
          <p:nvGrpSpPr>
            <p:cNvPr id="22" name="object 4"/>
            <p:cNvGrpSpPr/>
            <p:nvPr/>
          </p:nvGrpSpPr>
          <p:grpSpPr>
            <a:xfrm>
              <a:off x="3464286" y="2296699"/>
              <a:ext cx="2308994" cy="1941983"/>
              <a:chOff x="3464286" y="2296699"/>
              <a:chExt cx="2308994" cy="1941983"/>
            </a:xfrm>
          </p:grpSpPr>
          <p:sp>
            <p:nvSpPr>
              <p:cNvPr id="37" name="object 5"/>
              <p:cNvSpPr/>
              <p:nvPr/>
            </p:nvSpPr>
            <p:spPr>
              <a:xfrm>
                <a:off x="3464286" y="2296699"/>
                <a:ext cx="93599" cy="105702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6"/>
              <p:cNvSpPr/>
              <p:nvPr/>
            </p:nvSpPr>
            <p:spPr>
              <a:xfrm>
                <a:off x="3464286" y="2908090"/>
                <a:ext cx="93599" cy="105181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7"/>
              <p:cNvSpPr/>
              <p:nvPr/>
            </p:nvSpPr>
            <p:spPr>
              <a:xfrm>
                <a:off x="4555921" y="3537635"/>
                <a:ext cx="467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467995">
                    <a:moveTo>
                      <a:pt x="0" y="0"/>
                    </a:moveTo>
                    <a:lnTo>
                      <a:pt x="467880" y="0"/>
                    </a:lnTo>
                  </a:path>
                </a:pathLst>
              </a:custGeom>
              <a:ln w="1002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8"/>
              <p:cNvSpPr/>
              <p:nvPr/>
            </p:nvSpPr>
            <p:spPr>
              <a:xfrm>
                <a:off x="3511594" y="3484797"/>
                <a:ext cx="93611" cy="10568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9"/>
              <p:cNvSpPr/>
              <p:nvPr/>
            </p:nvSpPr>
            <p:spPr>
              <a:xfrm>
                <a:off x="5300840" y="4185831"/>
                <a:ext cx="4724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2439">
                    <a:moveTo>
                      <a:pt x="0" y="0"/>
                    </a:moveTo>
                    <a:lnTo>
                      <a:pt x="472084" y="0"/>
                    </a:lnTo>
                  </a:path>
                </a:pathLst>
              </a:custGeom>
              <a:ln w="1002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10"/>
              <p:cNvSpPr/>
              <p:nvPr/>
            </p:nvSpPr>
            <p:spPr>
              <a:xfrm>
                <a:off x="3509498" y="4132980"/>
                <a:ext cx="93599" cy="105702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3" name="object 11"/>
            <p:cNvSpPr txBox="1"/>
            <p:nvPr/>
          </p:nvSpPr>
          <p:spPr>
            <a:xfrm>
              <a:off x="3490239" y="3958673"/>
              <a:ext cx="124460" cy="4501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2850" spc="-5" dirty="0">
                  <a:latin typeface="Symbol"/>
                  <a:cs typeface="Symbol"/>
                </a:rPr>
                <a:t></a:t>
              </a:r>
              <a:endParaRPr sz="2850">
                <a:latin typeface="Symbol"/>
                <a:cs typeface="Symbol"/>
              </a:endParaRPr>
            </a:p>
          </p:txBody>
        </p:sp>
        <p:sp>
          <p:nvSpPr>
            <p:cNvPr id="24" name="object 12"/>
            <p:cNvSpPr txBox="1"/>
            <p:nvPr/>
          </p:nvSpPr>
          <p:spPr>
            <a:xfrm>
              <a:off x="1217608" y="3992322"/>
              <a:ext cx="1799589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spc="-5" dirty="0">
                  <a:latin typeface="Times New Roman"/>
                  <a:cs typeface="Times New Roman"/>
                </a:rPr>
                <a:t>Ampere</a:t>
              </a:r>
              <a:r>
                <a:rPr sz="1900" spc="-30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Times New Roman"/>
                  <a:cs typeface="Times New Roman"/>
                </a:rPr>
                <a:t>-</a:t>
              </a:r>
              <a:r>
                <a:rPr sz="1900" spc="-22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Times New Roman"/>
                  <a:cs typeface="Times New Roman"/>
                </a:rPr>
                <a:t>Maxwell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25" name="object 13"/>
            <p:cNvSpPr txBox="1"/>
            <p:nvPr/>
          </p:nvSpPr>
          <p:spPr>
            <a:xfrm>
              <a:off x="1217607" y="3344142"/>
              <a:ext cx="801370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spc="-5" dirty="0">
                  <a:latin typeface="Times New Roman"/>
                  <a:cs typeface="Times New Roman"/>
                </a:rPr>
                <a:t>Faraday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26" name="object 14"/>
            <p:cNvSpPr txBox="1"/>
            <p:nvPr/>
          </p:nvSpPr>
          <p:spPr>
            <a:xfrm>
              <a:off x="1213925" y="2767440"/>
              <a:ext cx="614045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spc="-5" dirty="0">
                  <a:latin typeface="Times New Roman"/>
                  <a:cs typeface="Times New Roman"/>
                </a:rPr>
                <a:t>Gauss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27" name="object 15"/>
            <p:cNvSpPr txBox="1"/>
            <p:nvPr/>
          </p:nvSpPr>
          <p:spPr>
            <a:xfrm>
              <a:off x="1213925" y="2156044"/>
              <a:ext cx="614045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spc="-5" dirty="0">
                  <a:latin typeface="Times New Roman"/>
                  <a:cs typeface="Times New Roman"/>
                </a:rPr>
                <a:t>Gauss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28" name="object 16"/>
            <p:cNvSpPr txBox="1"/>
            <p:nvPr/>
          </p:nvSpPr>
          <p:spPr>
            <a:xfrm>
              <a:off x="5157242" y="4153075"/>
              <a:ext cx="95885" cy="18274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100" dirty="0">
                  <a:latin typeface="Times New Roman"/>
                  <a:cs typeface="Times New Roman"/>
                </a:rPr>
                <a:t>0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29" name="object 17"/>
            <p:cNvSpPr txBox="1"/>
            <p:nvPr/>
          </p:nvSpPr>
          <p:spPr>
            <a:xfrm>
              <a:off x="4526403" y="4153075"/>
              <a:ext cx="95885" cy="18274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100" dirty="0">
                  <a:latin typeface="Times New Roman"/>
                  <a:cs typeface="Times New Roman"/>
                </a:rPr>
                <a:t>0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30" name="object 18"/>
            <p:cNvSpPr txBox="1"/>
            <p:nvPr/>
          </p:nvSpPr>
          <p:spPr>
            <a:xfrm>
              <a:off x="5426406" y="4180511"/>
              <a:ext cx="212725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i="1" spc="-10" dirty="0">
                  <a:latin typeface="Times New Roman"/>
                  <a:cs typeface="Times New Roman"/>
                </a:rPr>
                <a:t>d</a:t>
              </a:r>
              <a:r>
                <a:rPr sz="1900" i="1" spc="-5" dirty="0">
                  <a:latin typeface="Times New Roman"/>
                  <a:cs typeface="Times New Roman"/>
                </a:rPr>
                <a:t>t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31" name="object 19"/>
            <p:cNvSpPr txBox="1"/>
            <p:nvPr/>
          </p:nvSpPr>
          <p:spPr>
            <a:xfrm>
              <a:off x="4679366" y="3532338"/>
              <a:ext cx="212725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900" i="1" spc="-5" dirty="0">
                  <a:latin typeface="Times New Roman"/>
                  <a:cs typeface="Times New Roman"/>
                </a:rPr>
                <a:t>dt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32" name="object 20"/>
            <p:cNvSpPr txBox="1"/>
            <p:nvPr/>
          </p:nvSpPr>
          <p:spPr>
            <a:xfrm>
              <a:off x="5279035" y="3840912"/>
              <a:ext cx="624205" cy="3045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sz="1900" i="1" spc="-5" dirty="0">
                  <a:latin typeface="Times New Roman"/>
                  <a:cs typeface="Times New Roman"/>
                </a:rPr>
                <a:t>d</a:t>
              </a:r>
              <a:r>
                <a:rPr sz="1900" spc="-5" dirty="0">
                  <a:latin typeface="Symbol"/>
                  <a:cs typeface="Symbol"/>
                </a:rPr>
                <a:t></a:t>
              </a:r>
              <a:r>
                <a:rPr sz="1900" spc="-204" dirty="0">
                  <a:latin typeface="Times New Roman"/>
                  <a:cs typeface="Times New Roman"/>
                </a:rPr>
                <a:t> </a:t>
              </a:r>
              <a:r>
                <a:rPr sz="1650" i="1" baseline="-22727" dirty="0">
                  <a:latin typeface="Times New Roman"/>
                  <a:cs typeface="Times New Roman"/>
                </a:rPr>
                <a:t>E </a:t>
              </a:r>
              <a:r>
                <a:rPr sz="2850" spc="-7" baseline="-35087" dirty="0">
                  <a:latin typeface="Times New Roman"/>
                  <a:cs typeface="Times New Roman"/>
                </a:rPr>
                <a:t>)</a:t>
              </a:r>
              <a:endParaRPr sz="2850" baseline="-35087">
                <a:latin typeface="Times New Roman"/>
                <a:cs typeface="Times New Roman"/>
              </a:endParaRPr>
            </a:p>
          </p:txBody>
        </p:sp>
        <p:sp>
          <p:nvSpPr>
            <p:cNvPr id="33" name="object 21"/>
            <p:cNvSpPr txBox="1"/>
            <p:nvPr/>
          </p:nvSpPr>
          <p:spPr>
            <a:xfrm>
              <a:off x="3623770" y="3978618"/>
              <a:ext cx="1537335" cy="3206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900" b="1" spc="-5" dirty="0">
                  <a:latin typeface="Times New Roman"/>
                  <a:cs typeface="Times New Roman"/>
                </a:rPr>
                <a:t>B</a:t>
              </a:r>
              <a:r>
                <a:rPr sz="1900" b="1" spc="-24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</a:t>
              </a:r>
              <a:r>
                <a:rPr sz="1900" spc="-250" dirty="0">
                  <a:latin typeface="Times New Roman"/>
                  <a:cs typeface="Times New Roman"/>
                </a:rPr>
                <a:t> </a:t>
              </a:r>
              <a:r>
                <a:rPr sz="1900" i="1" spc="90" dirty="0">
                  <a:latin typeface="Times New Roman"/>
                  <a:cs typeface="Times New Roman"/>
                </a:rPr>
                <a:t>d</a:t>
              </a:r>
              <a:r>
                <a:rPr sz="1900" spc="90" dirty="0">
                  <a:latin typeface="Arial Black"/>
                  <a:cs typeface="Arial Black"/>
                </a:rPr>
                <a:t>l</a:t>
              </a:r>
              <a:r>
                <a:rPr sz="1900" spc="-195" dirty="0">
                  <a:latin typeface="Arial Black"/>
                  <a:cs typeface="Arial Black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</a:t>
              </a:r>
              <a:r>
                <a:rPr sz="1900" spc="-15" dirty="0">
                  <a:latin typeface="Times New Roman"/>
                  <a:cs typeface="Times New Roman"/>
                </a:rPr>
                <a:t> </a:t>
              </a:r>
              <a:r>
                <a:rPr sz="2000" i="1" spc="-65" dirty="0">
                  <a:latin typeface="Symbol"/>
                  <a:cs typeface="Symbol"/>
                </a:rPr>
                <a:t></a:t>
              </a:r>
              <a:r>
                <a:rPr sz="2000" i="1" spc="310" dirty="0">
                  <a:latin typeface="Times New Roman"/>
                  <a:cs typeface="Times New Roman"/>
                </a:rPr>
                <a:t> </a:t>
              </a:r>
              <a:r>
                <a:rPr sz="1900" spc="50" dirty="0">
                  <a:latin typeface="Times New Roman"/>
                  <a:cs typeface="Times New Roman"/>
                </a:rPr>
                <a:t>(</a:t>
              </a:r>
              <a:r>
                <a:rPr sz="1900" i="1" spc="50" dirty="0">
                  <a:latin typeface="Times New Roman"/>
                  <a:cs typeface="Times New Roman"/>
                </a:rPr>
                <a:t>I</a:t>
              </a:r>
              <a:r>
                <a:rPr sz="1900" i="1" spc="3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</a:t>
              </a:r>
              <a:r>
                <a:rPr sz="1900" spc="-220" dirty="0">
                  <a:latin typeface="Times New Roman"/>
                  <a:cs typeface="Times New Roman"/>
                </a:rPr>
                <a:t> </a:t>
              </a:r>
              <a:r>
                <a:rPr sz="2000" i="1" spc="-50" dirty="0">
                  <a:latin typeface="Symbol"/>
                  <a:cs typeface="Symbol"/>
                </a:rPr>
                <a:t></a:t>
              </a:r>
              <a:endParaRPr sz="2000">
                <a:latin typeface="Symbol"/>
                <a:cs typeface="Symbol"/>
              </a:endParaRPr>
            </a:p>
          </p:txBody>
        </p:sp>
        <p:sp>
          <p:nvSpPr>
            <p:cNvPr id="34" name="object 22"/>
            <p:cNvSpPr txBox="1"/>
            <p:nvPr/>
          </p:nvSpPr>
          <p:spPr>
            <a:xfrm>
              <a:off x="3466428" y="3223750"/>
              <a:ext cx="1555115" cy="4501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0"/>
                </a:spcBef>
              </a:pPr>
              <a:r>
                <a:rPr sz="4275" spc="-7" baseline="-13645" dirty="0">
                  <a:latin typeface="Symbol"/>
                  <a:cs typeface="Symbol"/>
                </a:rPr>
                <a:t></a:t>
              </a:r>
              <a:r>
                <a:rPr sz="4275" spc="-675" baseline="-13645" dirty="0">
                  <a:latin typeface="Times New Roman"/>
                  <a:cs typeface="Times New Roman"/>
                </a:rPr>
                <a:t> </a:t>
              </a:r>
              <a:r>
                <a:rPr sz="1900" b="1" spc="-5" dirty="0">
                  <a:latin typeface="Times New Roman"/>
                  <a:cs typeface="Times New Roman"/>
                </a:rPr>
                <a:t>E</a:t>
              </a:r>
              <a:r>
                <a:rPr sz="1900" b="1" spc="-265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</a:t>
              </a:r>
              <a:r>
                <a:rPr sz="1900" spc="-245" dirty="0">
                  <a:latin typeface="Times New Roman"/>
                  <a:cs typeface="Times New Roman"/>
                </a:rPr>
                <a:t> </a:t>
              </a:r>
              <a:r>
                <a:rPr sz="1900" i="1" spc="90" dirty="0">
                  <a:latin typeface="Times New Roman"/>
                  <a:cs typeface="Times New Roman"/>
                </a:rPr>
                <a:t>d</a:t>
              </a:r>
              <a:r>
                <a:rPr sz="1900" spc="90" dirty="0">
                  <a:latin typeface="Arial Black"/>
                  <a:cs typeface="Arial Black"/>
                </a:rPr>
                <a:t>l</a:t>
              </a:r>
              <a:r>
                <a:rPr sz="1900" spc="-204" dirty="0">
                  <a:latin typeface="Arial Black"/>
                  <a:cs typeface="Arial Black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</a:t>
              </a:r>
              <a:r>
                <a:rPr sz="1900" spc="-45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</a:t>
              </a:r>
              <a:r>
                <a:rPr sz="1900" spc="-70" dirty="0">
                  <a:latin typeface="Times New Roman"/>
                  <a:cs typeface="Times New Roman"/>
                </a:rPr>
                <a:t> </a:t>
              </a:r>
              <a:r>
                <a:rPr sz="2850" i="1" spc="-7" baseline="35087" dirty="0">
                  <a:latin typeface="Times New Roman"/>
                  <a:cs typeface="Times New Roman"/>
                </a:rPr>
                <a:t>d</a:t>
              </a:r>
              <a:r>
                <a:rPr sz="2850" spc="-7" baseline="35087" dirty="0">
                  <a:latin typeface="Symbol"/>
                  <a:cs typeface="Symbol"/>
                </a:rPr>
                <a:t></a:t>
              </a:r>
              <a:r>
                <a:rPr sz="2850" spc="-472" baseline="35087" dirty="0">
                  <a:latin typeface="Times New Roman"/>
                  <a:cs typeface="Times New Roman"/>
                </a:rPr>
                <a:t> </a:t>
              </a:r>
              <a:r>
                <a:rPr sz="1650" i="1" baseline="35353" dirty="0">
                  <a:latin typeface="Times New Roman"/>
                  <a:cs typeface="Times New Roman"/>
                </a:rPr>
                <a:t>B</a:t>
              </a:r>
              <a:endParaRPr sz="1650" baseline="35353">
                <a:latin typeface="Times New Roman"/>
                <a:cs typeface="Times New Roman"/>
              </a:endParaRPr>
            </a:p>
          </p:txBody>
        </p:sp>
        <p:sp>
          <p:nvSpPr>
            <p:cNvPr id="35" name="object 23"/>
            <p:cNvSpPr txBox="1"/>
            <p:nvPr/>
          </p:nvSpPr>
          <p:spPr>
            <a:xfrm>
              <a:off x="3419625" y="2330536"/>
              <a:ext cx="1236345" cy="77200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30480" algn="r">
                <a:lnSpc>
                  <a:spcPct val="100000"/>
                </a:lnSpc>
                <a:spcBef>
                  <a:spcPts val="100"/>
                </a:spcBef>
              </a:pPr>
              <a:r>
                <a:rPr sz="2000" i="1" spc="-50" dirty="0">
                  <a:latin typeface="Symbol"/>
                  <a:cs typeface="Symbol"/>
                </a:rPr>
                <a:t></a:t>
              </a:r>
              <a:r>
                <a:rPr sz="2000" i="1" spc="-425" dirty="0">
                  <a:latin typeface="Times New Roman"/>
                  <a:cs typeface="Times New Roman"/>
                </a:rPr>
                <a:t> </a:t>
              </a:r>
              <a:r>
                <a:rPr sz="1650" baseline="-22727" dirty="0">
                  <a:latin typeface="Times New Roman"/>
                  <a:cs typeface="Times New Roman"/>
                </a:rPr>
                <a:t>0</a:t>
              </a:r>
              <a:endParaRPr sz="1650" baseline="-22727">
                <a:latin typeface="Times New Roman"/>
                <a:cs typeface="Times New Roman"/>
              </a:endParaRPr>
            </a:p>
            <a:p>
              <a:pPr marL="38100">
                <a:lnSpc>
                  <a:spcPct val="100000"/>
                </a:lnSpc>
                <a:spcBef>
                  <a:spcPts val="85"/>
                </a:spcBef>
              </a:pPr>
              <a:r>
                <a:rPr sz="4275" spc="-7" baseline="-13645" dirty="0">
                  <a:latin typeface="Symbol"/>
                  <a:cs typeface="Symbol"/>
                </a:rPr>
                <a:t></a:t>
              </a:r>
              <a:r>
                <a:rPr sz="4275" spc="-675" baseline="-13645" dirty="0">
                  <a:latin typeface="Times New Roman"/>
                  <a:cs typeface="Times New Roman"/>
                </a:rPr>
                <a:t> </a:t>
              </a:r>
              <a:r>
                <a:rPr sz="1900" b="1" spc="-5" dirty="0">
                  <a:latin typeface="Times New Roman"/>
                  <a:cs typeface="Times New Roman"/>
                </a:rPr>
                <a:t>B</a:t>
              </a:r>
              <a:r>
                <a:rPr sz="1900" b="1" spc="-24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</a:t>
              </a:r>
              <a:r>
                <a:rPr sz="1900" spc="-250" dirty="0">
                  <a:latin typeface="Times New Roman"/>
                  <a:cs typeface="Times New Roman"/>
                </a:rPr>
                <a:t> </a:t>
              </a:r>
              <a:r>
                <a:rPr sz="1900" i="1" spc="-5" dirty="0">
                  <a:latin typeface="Times New Roman"/>
                  <a:cs typeface="Times New Roman"/>
                </a:rPr>
                <a:t>d</a:t>
              </a:r>
              <a:r>
                <a:rPr sz="1900" b="1" spc="-5" dirty="0">
                  <a:latin typeface="Times New Roman"/>
                  <a:cs typeface="Times New Roman"/>
                </a:rPr>
                <a:t>A</a:t>
              </a:r>
              <a:r>
                <a:rPr sz="1900" b="1" spc="-25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</a:t>
              </a:r>
              <a:r>
                <a:rPr sz="1900" spc="-8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Times New Roman"/>
                  <a:cs typeface="Times New Roman"/>
                </a:rPr>
                <a:t>0</a:t>
              </a:r>
              <a:endParaRPr sz="1900">
                <a:latin typeface="Times New Roman"/>
                <a:cs typeface="Times New Roman"/>
              </a:endParaRPr>
            </a:p>
          </p:txBody>
        </p:sp>
        <p:sp>
          <p:nvSpPr>
            <p:cNvPr id="36" name="object 24"/>
            <p:cNvSpPr txBox="1"/>
            <p:nvPr/>
          </p:nvSpPr>
          <p:spPr>
            <a:xfrm>
              <a:off x="3419625" y="2035654"/>
              <a:ext cx="1236345" cy="4501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0"/>
                </a:spcBef>
              </a:pPr>
              <a:r>
                <a:rPr sz="4275" spc="-7" baseline="-13645" dirty="0">
                  <a:latin typeface="Symbol"/>
                  <a:cs typeface="Symbol"/>
                </a:rPr>
                <a:t></a:t>
              </a:r>
              <a:r>
                <a:rPr sz="4275" spc="-682" baseline="-13645" dirty="0">
                  <a:latin typeface="Times New Roman"/>
                  <a:cs typeface="Times New Roman"/>
                </a:rPr>
                <a:t> </a:t>
              </a:r>
              <a:r>
                <a:rPr sz="1900" b="1" spc="-5" dirty="0">
                  <a:latin typeface="Times New Roman"/>
                  <a:cs typeface="Times New Roman"/>
                </a:rPr>
                <a:t>E</a:t>
              </a:r>
              <a:r>
                <a:rPr sz="1900" b="1" spc="-270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</a:t>
              </a:r>
              <a:r>
                <a:rPr sz="1900" spc="-250" dirty="0">
                  <a:latin typeface="Times New Roman"/>
                  <a:cs typeface="Times New Roman"/>
                </a:rPr>
                <a:t> </a:t>
              </a:r>
              <a:r>
                <a:rPr sz="1900" i="1" spc="-5" dirty="0">
                  <a:latin typeface="Times New Roman"/>
                  <a:cs typeface="Times New Roman"/>
                </a:rPr>
                <a:t>d</a:t>
              </a:r>
              <a:r>
                <a:rPr sz="1900" b="1" spc="-5" dirty="0">
                  <a:latin typeface="Times New Roman"/>
                  <a:cs typeface="Times New Roman"/>
                </a:rPr>
                <a:t>A</a:t>
              </a:r>
              <a:r>
                <a:rPr sz="1900" b="1" spc="-25" dirty="0">
                  <a:latin typeface="Times New Roman"/>
                  <a:cs typeface="Times New Roman"/>
                </a:rPr>
                <a:t> </a:t>
              </a:r>
              <a:r>
                <a:rPr sz="1900" spc="-5" dirty="0">
                  <a:latin typeface="Symbol"/>
                  <a:cs typeface="Symbol"/>
                </a:rPr>
                <a:t></a:t>
              </a:r>
              <a:r>
                <a:rPr sz="2850" u="sng" spc="284" baseline="35087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 </a:t>
              </a:r>
              <a:r>
                <a:rPr sz="2850" i="1" u="sng" spc="-7" baseline="35087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Q</a:t>
              </a:r>
              <a:endParaRPr sz="2850" baseline="35087"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Gauss’s</a:t>
            </a:r>
            <a:r>
              <a:rPr lang="en-US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6" name="object 26"/>
          <p:cNvSpPr/>
          <p:nvPr/>
        </p:nvSpPr>
        <p:spPr>
          <a:xfrm>
            <a:off x="2283748" y="3707512"/>
            <a:ext cx="97155" cy="1153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7"/>
          <p:cNvSpPr/>
          <p:nvPr/>
        </p:nvSpPr>
        <p:spPr>
          <a:xfrm>
            <a:off x="3349823" y="3765461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30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8"/>
          <p:cNvSpPr/>
          <p:nvPr/>
        </p:nvSpPr>
        <p:spPr>
          <a:xfrm>
            <a:off x="3129033" y="4469251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9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9"/>
          <p:cNvSpPr txBox="1"/>
          <p:nvPr/>
        </p:nvSpPr>
        <p:spPr>
          <a:xfrm>
            <a:off x="3365315" y="3642081"/>
            <a:ext cx="272415" cy="3315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925" i="1" spc="7" baseline="-25641" dirty="0">
                <a:latin typeface="Times New Roman"/>
                <a:cs typeface="Times New Roman"/>
              </a:rPr>
              <a:t>r</a:t>
            </a:r>
            <a:r>
              <a:rPr sz="2925" i="1" spc="-494" baseline="-25641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0" name="object 30"/>
          <p:cNvSpPr txBox="1"/>
          <p:nvPr/>
        </p:nvSpPr>
        <p:spPr>
          <a:xfrm>
            <a:off x="1883030" y="3730147"/>
            <a:ext cx="114935" cy="1994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E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1" name="object 31"/>
          <p:cNvSpPr txBox="1"/>
          <p:nvPr/>
        </p:nvSpPr>
        <p:spPr>
          <a:xfrm>
            <a:off x="2038985" y="4243631"/>
            <a:ext cx="1339215" cy="3490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950" spc="10" dirty="0">
                <a:latin typeface="Symbol"/>
                <a:cs typeface="Symbol"/>
              </a:rPr>
              <a:t></a:t>
            </a:r>
            <a:r>
              <a:rPr sz="1950" spc="10" dirty="0">
                <a:latin typeface="Times New Roman"/>
                <a:cs typeface="Times New Roman"/>
              </a:rPr>
              <a:t> </a:t>
            </a:r>
            <a:r>
              <a:rPr sz="1950" spc="-35" dirty="0">
                <a:latin typeface="Times New Roman"/>
                <a:cs typeface="Times New Roman"/>
              </a:rPr>
              <a:t>4</a:t>
            </a:r>
            <a:r>
              <a:rPr sz="2050" i="1" spc="-35" dirty="0">
                <a:latin typeface="Symbol"/>
                <a:cs typeface="Symbol"/>
              </a:rPr>
              <a:t></a:t>
            </a:r>
            <a:r>
              <a:rPr sz="1950" i="1" spc="-35" dirty="0">
                <a:latin typeface="Times New Roman"/>
                <a:cs typeface="Times New Roman"/>
              </a:rPr>
              <a:t>KQ </a:t>
            </a:r>
            <a:r>
              <a:rPr sz="1950" spc="10" dirty="0">
                <a:latin typeface="Symbol"/>
                <a:cs typeface="Symbol"/>
              </a:rPr>
              <a:t></a:t>
            </a:r>
            <a:r>
              <a:rPr sz="1950" spc="160" dirty="0">
                <a:latin typeface="Times New Roman"/>
                <a:cs typeface="Times New Roman"/>
              </a:rPr>
              <a:t> </a:t>
            </a:r>
            <a:r>
              <a:rPr sz="2925" i="1" spc="15" baseline="35612" dirty="0">
                <a:latin typeface="Times New Roman"/>
                <a:cs typeface="Times New Roman"/>
              </a:rPr>
              <a:t>Q</a:t>
            </a:r>
            <a:endParaRPr sz="2925" baseline="35612">
              <a:latin typeface="Times New Roman"/>
              <a:cs typeface="Times New Roman"/>
            </a:endParaRPr>
          </a:p>
        </p:txBody>
      </p:sp>
      <p:sp>
        <p:nvSpPr>
          <p:cNvPr id="52" name="object 32"/>
          <p:cNvSpPr txBox="1"/>
          <p:nvPr/>
        </p:nvSpPr>
        <p:spPr>
          <a:xfrm>
            <a:off x="2263643" y="3517734"/>
            <a:ext cx="128270" cy="4911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dirty="0">
                <a:latin typeface="Symbol"/>
                <a:cs typeface="Symbol"/>
              </a:rPr>
              <a:t>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53" name="object 33"/>
          <p:cNvSpPr txBox="1"/>
          <p:nvPr/>
        </p:nvSpPr>
        <p:spPr>
          <a:xfrm>
            <a:off x="1644716" y="3539829"/>
            <a:ext cx="2745740" cy="3490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431800" algn="l"/>
                <a:tab pos="770255" algn="l"/>
              </a:tabLst>
            </a:pPr>
            <a:r>
              <a:rPr sz="1950" spc="15" dirty="0">
                <a:latin typeface="Symbol"/>
                <a:cs typeface="Symbol"/>
              </a:rPr>
              <a:t>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0" dirty="0">
                <a:latin typeface="Symbol"/>
                <a:cs typeface="Symbol"/>
              </a:rPr>
              <a:t></a:t>
            </a:r>
            <a:r>
              <a:rPr sz="1950" spc="10" dirty="0">
                <a:latin typeface="Times New Roman"/>
                <a:cs typeface="Times New Roman"/>
              </a:rPr>
              <a:t>	</a:t>
            </a:r>
            <a:r>
              <a:rPr sz="1950" b="1" spc="10" dirty="0">
                <a:latin typeface="Times New Roman"/>
                <a:cs typeface="Times New Roman"/>
              </a:rPr>
              <a:t>E</a:t>
            </a:r>
            <a:r>
              <a:rPr sz="1950" b="1" spc="-270" dirty="0">
                <a:latin typeface="Times New Roman"/>
                <a:cs typeface="Times New Roman"/>
              </a:rPr>
              <a:t> </a:t>
            </a:r>
            <a:r>
              <a:rPr sz="1950" spc="5" dirty="0">
                <a:latin typeface="Symbol"/>
                <a:cs typeface="Symbol"/>
              </a:rPr>
              <a:t></a:t>
            </a:r>
            <a:r>
              <a:rPr sz="1950" spc="-310" dirty="0">
                <a:latin typeface="Times New Roman"/>
                <a:cs typeface="Times New Roman"/>
              </a:rPr>
              <a:t> </a:t>
            </a:r>
            <a:r>
              <a:rPr sz="1950" b="1" spc="-155" dirty="0">
                <a:latin typeface="Times New Roman"/>
                <a:cs typeface="Times New Roman"/>
              </a:rPr>
              <a:t>n</a:t>
            </a:r>
            <a:r>
              <a:rPr sz="2925" spc="-232" baseline="2849" dirty="0">
                <a:latin typeface="Times New Roman"/>
                <a:cs typeface="Times New Roman"/>
              </a:rPr>
              <a:t>ˆ</a:t>
            </a:r>
            <a:r>
              <a:rPr sz="1950" i="1" spc="-155" dirty="0">
                <a:latin typeface="Times New Roman"/>
                <a:cs typeface="Times New Roman"/>
              </a:rPr>
              <a:t>da</a:t>
            </a:r>
            <a:r>
              <a:rPr sz="1950" i="1" spc="-10" dirty="0">
                <a:latin typeface="Times New Roman"/>
                <a:cs typeface="Times New Roman"/>
              </a:rPr>
              <a:t> </a:t>
            </a:r>
            <a:r>
              <a:rPr sz="1950" spc="10" dirty="0">
                <a:latin typeface="Symbol"/>
                <a:cs typeface="Symbol"/>
              </a:rPr>
              <a:t></a:t>
            </a:r>
            <a:r>
              <a:rPr sz="1950" spc="120" dirty="0">
                <a:latin typeface="Times New Roman"/>
                <a:cs typeface="Times New Roman"/>
              </a:rPr>
              <a:t> </a:t>
            </a:r>
            <a:r>
              <a:rPr sz="2925" i="1" spc="15" baseline="35612" dirty="0">
                <a:latin typeface="Times New Roman"/>
                <a:cs typeface="Times New Roman"/>
              </a:rPr>
              <a:t>kQ</a:t>
            </a:r>
            <a:r>
              <a:rPr sz="2925" i="1" spc="-120" baseline="35612" dirty="0">
                <a:latin typeface="Times New Roman"/>
                <a:cs typeface="Times New Roman"/>
              </a:rPr>
              <a:t> </a:t>
            </a:r>
            <a:r>
              <a:rPr sz="1950" spc="5" dirty="0">
                <a:latin typeface="Symbol"/>
                <a:cs typeface="Symbol"/>
              </a:rPr>
              <a:t></a:t>
            </a:r>
            <a:r>
              <a:rPr sz="1950" spc="-250" dirty="0">
                <a:latin typeface="Times New Roman"/>
                <a:cs typeface="Times New Roman"/>
              </a:rPr>
              <a:t> </a:t>
            </a:r>
            <a:r>
              <a:rPr sz="1950" spc="-65" dirty="0">
                <a:latin typeface="Times New Roman"/>
                <a:cs typeface="Times New Roman"/>
              </a:rPr>
              <a:t>4</a:t>
            </a:r>
            <a:r>
              <a:rPr sz="2050" i="1" spc="-65" dirty="0">
                <a:latin typeface="Symbol"/>
                <a:cs typeface="Symbol"/>
              </a:rPr>
              <a:t></a:t>
            </a:r>
            <a:r>
              <a:rPr sz="2050" i="1" spc="145" dirty="0">
                <a:latin typeface="Times New Roman"/>
                <a:cs typeface="Times New Roman"/>
              </a:rPr>
              <a:t> </a:t>
            </a:r>
            <a:r>
              <a:rPr sz="1950" i="1" spc="5" dirty="0">
                <a:latin typeface="Times New Roman"/>
                <a:cs typeface="Times New Roman"/>
              </a:rPr>
              <a:t>r</a:t>
            </a:r>
            <a:r>
              <a:rPr sz="1950" i="1" spc="-290" dirty="0">
                <a:latin typeface="Times New Roman"/>
                <a:cs typeface="Times New Roman"/>
              </a:rPr>
              <a:t> </a:t>
            </a:r>
            <a:r>
              <a:rPr sz="1725" baseline="43478" dirty="0">
                <a:latin typeface="Times New Roman"/>
                <a:cs typeface="Times New Roman"/>
              </a:rPr>
              <a:t>2</a:t>
            </a:r>
            <a:endParaRPr sz="1725" baseline="43478">
              <a:latin typeface="Times New Roman"/>
              <a:cs typeface="Times New Roman"/>
            </a:endParaRPr>
          </a:p>
        </p:txBody>
      </p:sp>
      <p:sp>
        <p:nvSpPr>
          <p:cNvPr id="54" name="object 34"/>
          <p:cNvSpPr txBox="1"/>
          <p:nvPr/>
        </p:nvSpPr>
        <p:spPr>
          <a:xfrm>
            <a:off x="1600200" y="1676400"/>
            <a:ext cx="5753735" cy="1210588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70"/>
              </a:spcBef>
            </a:pPr>
            <a:r>
              <a:rPr sz="1650" i="1" smtClean="0">
                <a:solidFill>
                  <a:srgbClr val="FF3300"/>
                </a:solidFill>
                <a:latin typeface="Arial"/>
                <a:cs typeface="Arial"/>
              </a:rPr>
              <a:t>How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much is the flux for a spherical Gaussian surface around  a point</a:t>
            </a:r>
            <a:r>
              <a:rPr sz="1650" i="1" spc="-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charge?</a:t>
            </a:r>
            <a:endParaRPr sz="1650">
              <a:latin typeface="Arial"/>
              <a:cs typeface="Arial"/>
            </a:endParaRPr>
          </a:p>
          <a:p>
            <a:pPr marL="12700" marR="2705100">
              <a:lnSpc>
                <a:spcPct val="100000"/>
              </a:lnSpc>
              <a:spcBef>
                <a:spcPts val="800"/>
              </a:spcBef>
            </a:pPr>
            <a:r>
              <a:rPr sz="1650" dirty="0">
                <a:latin typeface="Arial"/>
                <a:cs typeface="Arial"/>
              </a:rPr>
              <a:t>The total flux through this</a:t>
            </a:r>
            <a:r>
              <a:rPr sz="1650" spc="-30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closed  </a:t>
            </a:r>
            <a:r>
              <a:rPr sz="1650" spc="-5" dirty="0">
                <a:latin typeface="Arial"/>
                <a:cs typeface="Arial"/>
              </a:rPr>
              <a:t>Gaussian surface</a:t>
            </a:r>
            <a:r>
              <a:rPr sz="1650" dirty="0">
                <a:latin typeface="Arial"/>
                <a:cs typeface="Arial"/>
              </a:rPr>
              <a:t> </a:t>
            </a:r>
            <a:r>
              <a:rPr sz="1650" spc="-5" dirty="0">
                <a:latin typeface="Arial"/>
                <a:cs typeface="Arial"/>
              </a:rPr>
              <a:t>is</a:t>
            </a:r>
            <a:endParaRPr sz="1650">
              <a:latin typeface="Arial"/>
              <a:cs typeface="Arial"/>
            </a:endParaRPr>
          </a:p>
        </p:txBody>
      </p:sp>
      <p:sp>
        <p:nvSpPr>
          <p:cNvPr id="55" name="object 35"/>
          <p:cNvSpPr txBox="1"/>
          <p:nvPr/>
        </p:nvSpPr>
        <p:spPr>
          <a:xfrm>
            <a:off x="1474913" y="4449686"/>
            <a:ext cx="5530850" cy="111715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659255">
              <a:lnSpc>
                <a:spcPct val="100000"/>
              </a:lnSpc>
              <a:spcBef>
                <a:spcPts val="130"/>
              </a:spcBef>
            </a:pPr>
            <a:r>
              <a:rPr sz="2050" i="1" spc="-35" dirty="0">
                <a:latin typeface="Symbol"/>
                <a:cs typeface="Symbol"/>
              </a:rPr>
              <a:t></a:t>
            </a:r>
            <a:r>
              <a:rPr sz="2050" i="1" spc="-340" dirty="0">
                <a:latin typeface="Times New Roman"/>
                <a:cs typeface="Times New Roman"/>
              </a:rPr>
              <a:t> </a:t>
            </a:r>
            <a:r>
              <a:rPr sz="1725" baseline="-24154" dirty="0">
                <a:latin typeface="Times New Roman"/>
                <a:cs typeface="Times New Roman"/>
              </a:rPr>
              <a:t>0</a:t>
            </a:r>
            <a:endParaRPr sz="1725" baseline="-24154">
              <a:latin typeface="Times New Roman"/>
              <a:cs typeface="Times New Roman"/>
            </a:endParaRPr>
          </a:p>
          <a:p>
            <a:pPr marL="38100" marR="30480">
              <a:lnSpc>
                <a:spcPts val="1950"/>
              </a:lnSpc>
              <a:spcBef>
                <a:spcPts val="1695"/>
              </a:spcBef>
            </a:pPr>
            <a:r>
              <a:rPr sz="1650" dirty="0">
                <a:solidFill>
                  <a:srgbClr val="0000CC"/>
                </a:solidFill>
                <a:latin typeface="Arial"/>
                <a:cs typeface="Arial"/>
              </a:rPr>
              <a:t>The net flux through a closed surface equals </a:t>
            </a:r>
            <a:r>
              <a:rPr sz="1650" spc="5" dirty="0">
                <a:solidFill>
                  <a:srgbClr val="0000CC"/>
                </a:solidFill>
                <a:latin typeface="Arial"/>
                <a:cs typeface="Arial"/>
              </a:rPr>
              <a:t>1/</a:t>
            </a:r>
            <a:r>
              <a:rPr sz="1650" spc="5" dirty="0">
                <a:solidFill>
                  <a:srgbClr val="0000CC"/>
                </a:solidFill>
                <a:latin typeface="Symbol"/>
                <a:cs typeface="Symbol"/>
              </a:rPr>
              <a:t></a:t>
            </a:r>
            <a:r>
              <a:rPr sz="1650" spc="7" baseline="-20202" dirty="0">
                <a:solidFill>
                  <a:srgbClr val="0000CC"/>
                </a:solidFill>
                <a:latin typeface="Arial"/>
                <a:cs typeface="Arial"/>
              </a:rPr>
              <a:t>0 </a:t>
            </a:r>
            <a:r>
              <a:rPr sz="1650" spc="-5" dirty="0">
                <a:solidFill>
                  <a:srgbClr val="0000CC"/>
                </a:solidFill>
                <a:latin typeface="Arial"/>
                <a:cs typeface="Arial"/>
              </a:rPr>
              <a:t>times the  </a:t>
            </a:r>
            <a:r>
              <a:rPr sz="1650" dirty="0">
                <a:solidFill>
                  <a:srgbClr val="0000CC"/>
                </a:solidFill>
                <a:latin typeface="Arial"/>
                <a:cs typeface="Arial"/>
              </a:rPr>
              <a:t>net charge enclosed by the</a:t>
            </a:r>
            <a:r>
              <a:rPr sz="1650" spc="-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000CC"/>
                </a:solidFill>
                <a:latin typeface="Arial"/>
                <a:cs typeface="Arial"/>
              </a:rPr>
              <a:t>surface.</a:t>
            </a:r>
            <a:endParaRPr sz="1650">
              <a:latin typeface="Arial"/>
              <a:cs typeface="Arial"/>
            </a:endParaRPr>
          </a:p>
        </p:txBody>
      </p:sp>
      <p:sp>
        <p:nvSpPr>
          <p:cNvPr id="56" name="object 36"/>
          <p:cNvSpPr txBox="1"/>
          <p:nvPr/>
        </p:nvSpPr>
        <p:spPr>
          <a:xfrm>
            <a:off x="1500313" y="5722610"/>
            <a:ext cx="5836920" cy="2809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Can we prove the above statement for arbitrary closed</a:t>
            </a:r>
            <a:r>
              <a:rPr sz="1650" i="1" spc="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shape?</a:t>
            </a:r>
            <a:endParaRPr sz="1650">
              <a:latin typeface="Arial"/>
              <a:cs typeface="Arial"/>
            </a:endParaRPr>
          </a:p>
        </p:txBody>
      </p:sp>
      <p:sp>
        <p:nvSpPr>
          <p:cNvPr id="57" name="object 37"/>
          <p:cNvSpPr/>
          <p:nvPr/>
        </p:nvSpPr>
        <p:spPr>
          <a:xfrm>
            <a:off x="4877520" y="2681601"/>
            <a:ext cx="2538171" cy="2330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9"/>
          <p:cNvSpPr txBox="1"/>
          <p:nvPr/>
        </p:nvSpPr>
        <p:spPr>
          <a:xfrm>
            <a:off x="7124822" y="6004392"/>
            <a:ext cx="93980" cy="15632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50" spc="5" dirty="0"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71600" y="685799"/>
            <a:ext cx="6858000" cy="5449336"/>
            <a:chOff x="883798" y="5743707"/>
            <a:chExt cx="5835773" cy="4362434"/>
          </a:xfrm>
        </p:grpSpPr>
        <p:sp>
          <p:nvSpPr>
            <p:cNvPr id="5" name="object 4"/>
            <p:cNvSpPr txBox="1"/>
            <p:nvPr/>
          </p:nvSpPr>
          <p:spPr>
            <a:xfrm>
              <a:off x="997355" y="5743707"/>
              <a:ext cx="4738370" cy="1068198"/>
            </a:xfrm>
            <a:prstGeom prst="rect">
              <a:avLst/>
            </a:prstGeom>
          </p:spPr>
          <p:txBody>
            <a:bodyPr vert="horz" wrap="square" lIns="0" tIns="191135" rIns="0" bIns="0" rtlCol="0">
              <a:spAutoFit/>
            </a:bodyPr>
            <a:lstStyle/>
            <a:p>
              <a:pPr marL="1115060">
                <a:lnSpc>
                  <a:spcPct val="100000"/>
                </a:lnSpc>
                <a:spcBef>
                  <a:spcPts val="1505"/>
                </a:spcBef>
              </a:pPr>
              <a:r>
                <a:rPr sz="3200" spc="-5" smtClean="0">
                  <a:solidFill>
                    <a:srgbClr val="0000CC"/>
                  </a:solidFill>
                  <a:latin typeface="Arial"/>
                  <a:cs typeface="Arial"/>
                </a:rPr>
                <a:t>Displacement </a:t>
              </a:r>
              <a:r>
                <a:rPr sz="3200" spc="-5" dirty="0">
                  <a:solidFill>
                    <a:srgbClr val="0000CC"/>
                  </a:solidFill>
                  <a:latin typeface="Arial"/>
                  <a:cs typeface="Arial"/>
                </a:rPr>
                <a:t>Current</a:t>
              </a:r>
              <a:endParaRPr sz="3200">
                <a:latin typeface="Arial"/>
                <a:cs typeface="Arial"/>
              </a:endParaRPr>
            </a:p>
            <a:p>
              <a:pPr marL="12700" marR="5080">
                <a:lnSpc>
                  <a:spcPct val="100000"/>
                </a:lnSpc>
                <a:spcBef>
                  <a:spcPts val="1055"/>
                </a:spcBef>
              </a:pPr>
              <a:r>
                <a:rPr sz="1650" i="1" dirty="0">
                  <a:solidFill>
                    <a:srgbClr val="FF3300"/>
                  </a:solidFill>
                  <a:latin typeface="Arial"/>
                  <a:cs typeface="Arial"/>
                </a:rPr>
                <a:t>The inadequacy of the Ampere’s law does not give  consistent answers for the following two choices.</a:t>
              </a:r>
              <a:endParaRPr sz="1650">
                <a:latin typeface="Arial"/>
                <a:cs typeface="Arial"/>
              </a:endParaRPr>
            </a:p>
          </p:txBody>
        </p:sp>
        <p:sp>
          <p:nvSpPr>
            <p:cNvPr id="6" name="object 5"/>
            <p:cNvSpPr txBox="1"/>
            <p:nvPr/>
          </p:nvSpPr>
          <p:spPr>
            <a:xfrm>
              <a:off x="958851" y="8699500"/>
              <a:ext cx="5760720" cy="77521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 marR="3048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Maxwell proposed that a new type of current, which he called  displacement current, </a:t>
              </a:r>
              <a:r>
                <a:rPr sz="1650" i="1" spc="-5" dirty="0">
                  <a:latin typeface="Arial"/>
                  <a:cs typeface="Arial"/>
                </a:rPr>
                <a:t>I</a:t>
              </a:r>
              <a:r>
                <a:rPr sz="1650" i="1" spc="-7" baseline="-20202" dirty="0">
                  <a:latin typeface="Arial"/>
                  <a:cs typeface="Arial"/>
                </a:rPr>
                <a:t>D</a:t>
              </a:r>
              <a:r>
                <a:rPr sz="1650" spc="-5" dirty="0">
                  <a:latin typeface="Arial"/>
                  <a:cs typeface="Arial"/>
                </a:rPr>
                <a:t>, </a:t>
              </a:r>
              <a:r>
                <a:rPr sz="1650" dirty="0">
                  <a:latin typeface="Arial"/>
                  <a:cs typeface="Arial"/>
                </a:rPr>
                <a:t>can be associated with the  nonconductor between the plates. Thus Ampere’s law</a:t>
              </a:r>
              <a:r>
                <a:rPr sz="1650" spc="3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should</a:t>
              </a:r>
              <a:endParaRPr sz="1650">
                <a:latin typeface="Arial"/>
                <a:cs typeface="Arial"/>
              </a:endParaRPr>
            </a:p>
          </p:txBody>
        </p:sp>
        <p:sp>
          <p:nvSpPr>
            <p:cNvPr id="7" name="object 6"/>
            <p:cNvSpPr txBox="1"/>
            <p:nvPr/>
          </p:nvSpPr>
          <p:spPr>
            <a:xfrm>
              <a:off x="883798" y="9400335"/>
              <a:ext cx="1217930" cy="26738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be </a:t>
              </a:r>
              <a:r>
                <a:rPr sz="1650" spc="-5" dirty="0">
                  <a:latin typeface="Arial"/>
                  <a:cs typeface="Arial"/>
                </a:rPr>
                <a:t>written</a:t>
              </a:r>
              <a:r>
                <a:rPr sz="1650" spc="-65" dirty="0">
                  <a:latin typeface="Arial"/>
                  <a:cs typeface="Arial"/>
                </a:rPr>
                <a:t> </a:t>
              </a:r>
              <a:r>
                <a:rPr sz="1650" spc="-5" dirty="0">
                  <a:latin typeface="Arial"/>
                  <a:cs typeface="Arial"/>
                </a:rPr>
                <a:t>as</a:t>
              </a:r>
              <a:endParaRPr sz="1650">
                <a:latin typeface="Arial"/>
                <a:cs typeface="Arial"/>
              </a:endParaRPr>
            </a:p>
          </p:txBody>
        </p:sp>
        <p:grpSp>
          <p:nvGrpSpPr>
            <p:cNvPr id="8" name="object 7"/>
            <p:cNvGrpSpPr/>
            <p:nvPr/>
          </p:nvGrpSpPr>
          <p:grpSpPr>
            <a:xfrm>
              <a:off x="1392081" y="6924879"/>
              <a:ext cx="4643175" cy="2950272"/>
              <a:chOff x="1392080" y="6924878"/>
              <a:chExt cx="4643175" cy="2950272"/>
            </a:xfrm>
          </p:grpSpPr>
          <p:sp>
            <p:nvSpPr>
              <p:cNvPr id="11" name="object 8"/>
              <p:cNvSpPr/>
              <p:nvPr/>
            </p:nvSpPr>
            <p:spPr>
              <a:xfrm>
                <a:off x="1392080" y="7115714"/>
                <a:ext cx="2076930" cy="142086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9"/>
              <p:cNvSpPr/>
              <p:nvPr/>
            </p:nvSpPr>
            <p:spPr>
              <a:xfrm>
                <a:off x="3529228" y="6924878"/>
                <a:ext cx="2506027" cy="175900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0"/>
              <p:cNvSpPr/>
              <p:nvPr/>
            </p:nvSpPr>
            <p:spPr>
              <a:xfrm>
                <a:off x="2678074" y="9752596"/>
                <a:ext cx="108889" cy="122554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11"/>
            <p:cNvSpPr txBox="1"/>
            <p:nvPr/>
          </p:nvSpPr>
          <p:spPr>
            <a:xfrm>
              <a:off x="2632125" y="9451469"/>
              <a:ext cx="2250440" cy="5206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4950" baseline="-13468" dirty="0">
                  <a:latin typeface="Symbol"/>
                  <a:cs typeface="Symbol"/>
                </a:rPr>
                <a:t></a:t>
              </a:r>
              <a:r>
                <a:rPr sz="4950" spc="-780" baseline="-13468" dirty="0">
                  <a:latin typeface="Times New Roman"/>
                  <a:cs typeface="Times New Roman"/>
                </a:rPr>
                <a:t> </a:t>
              </a:r>
              <a:r>
                <a:rPr sz="2200" b="1" dirty="0">
                  <a:latin typeface="Times New Roman"/>
                  <a:cs typeface="Times New Roman"/>
                </a:rPr>
                <a:t>B</a:t>
              </a:r>
              <a:r>
                <a:rPr sz="2200" b="1" spc="-275" dirty="0">
                  <a:latin typeface="Times New Roman"/>
                  <a:cs typeface="Times New Roman"/>
                </a:rPr>
                <a:t> </a:t>
              </a:r>
              <a:r>
                <a:rPr sz="2200" dirty="0">
                  <a:latin typeface="Symbol"/>
                  <a:cs typeface="Symbol"/>
                </a:rPr>
                <a:t></a:t>
              </a:r>
              <a:r>
                <a:rPr sz="2200" spc="-280" dirty="0">
                  <a:latin typeface="Times New Roman"/>
                  <a:cs typeface="Times New Roman"/>
                </a:rPr>
                <a:t> </a:t>
              </a:r>
              <a:r>
                <a:rPr sz="2200" i="1" spc="110" dirty="0">
                  <a:latin typeface="Times New Roman"/>
                  <a:cs typeface="Times New Roman"/>
                </a:rPr>
                <a:t>d</a:t>
              </a:r>
              <a:r>
                <a:rPr sz="2200" spc="110" dirty="0">
                  <a:latin typeface="Arial Black"/>
                  <a:cs typeface="Arial Black"/>
                </a:rPr>
                <a:t>l</a:t>
              </a:r>
              <a:r>
                <a:rPr sz="2200" spc="-225" dirty="0">
                  <a:latin typeface="Arial Black"/>
                  <a:cs typeface="Arial Black"/>
                </a:rPr>
                <a:t> </a:t>
              </a:r>
              <a:r>
                <a:rPr sz="2200" dirty="0">
                  <a:latin typeface="Symbol"/>
                  <a:cs typeface="Symbol"/>
                </a:rPr>
                <a:t></a:t>
              </a:r>
              <a:r>
                <a:rPr sz="2200" spc="-20" dirty="0">
                  <a:latin typeface="Times New Roman"/>
                  <a:cs typeface="Times New Roman"/>
                </a:rPr>
                <a:t> </a:t>
              </a:r>
              <a:r>
                <a:rPr sz="2300" i="1" spc="15" dirty="0">
                  <a:latin typeface="Symbol"/>
                  <a:cs typeface="Symbol"/>
                </a:rPr>
                <a:t></a:t>
              </a:r>
              <a:r>
                <a:rPr sz="1875" spc="22" baseline="-24444" dirty="0">
                  <a:latin typeface="Times New Roman"/>
                  <a:cs typeface="Times New Roman"/>
                </a:rPr>
                <a:t>0</a:t>
              </a:r>
              <a:r>
                <a:rPr sz="1875" spc="-112" baseline="-24444" dirty="0">
                  <a:latin typeface="Times New Roman"/>
                  <a:cs typeface="Times New Roman"/>
                </a:rPr>
                <a:t> </a:t>
              </a:r>
              <a:r>
                <a:rPr sz="2200" spc="60" dirty="0">
                  <a:latin typeface="Times New Roman"/>
                  <a:cs typeface="Times New Roman"/>
                </a:rPr>
                <a:t>(</a:t>
              </a:r>
              <a:r>
                <a:rPr sz="2200" i="1" spc="60" dirty="0">
                  <a:latin typeface="Times New Roman"/>
                  <a:cs typeface="Times New Roman"/>
                </a:rPr>
                <a:t>I</a:t>
              </a:r>
              <a:r>
                <a:rPr sz="2200" i="1" spc="45" dirty="0">
                  <a:latin typeface="Times New Roman"/>
                  <a:cs typeface="Times New Roman"/>
                </a:rPr>
                <a:t> </a:t>
              </a:r>
              <a:r>
                <a:rPr sz="2200" dirty="0">
                  <a:latin typeface="Symbol"/>
                  <a:cs typeface="Symbol"/>
                </a:rPr>
                <a:t></a:t>
              </a:r>
              <a:r>
                <a:rPr sz="2200" spc="-85" dirty="0">
                  <a:latin typeface="Times New Roman"/>
                  <a:cs typeface="Times New Roman"/>
                </a:rPr>
                <a:t> </a:t>
              </a:r>
              <a:r>
                <a:rPr sz="2200" i="1" spc="105" dirty="0">
                  <a:latin typeface="Times New Roman"/>
                  <a:cs typeface="Times New Roman"/>
                </a:rPr>
                <a:t>I</a:t>
              </a:r>
              <a:r>
                <a:rPr sz="1875" i="1" spc="157" baseline="-24444" dirty="0">
                  <a:latin typeface="Times New Roman"/>
                  <a:cs typeface="Times New Roman"/>
                </a:rPr>
                <a:t>D</a:t>
              </a:r>
              <a:r>
                <a:rPr sz="1875" i="1" spc="-60" baseline="-24444" dirty="0">
                  <a:latin typeface="Times New Roman"/>
                  <a:cs typeface="Times New Roman"/>
                </a:rPr>
                <a:t> </a:t>
              </a:r>
              <a:r>
                <a:rPr sz="2200" dirty="0">
                  <a:latin typeface="Times New Roman"/>
                  <a:cs typeface="Times New Roman"/>
                </a:rPr>
                <a:t>)</a:t>
              </a:r>
              <a:endParaRPr sz="2200">
                <a:latin typeface="Times New Roman"/>
                <a:cs typeface="Times New Roman"/>
              </a:endParaRPr>
            </a:p>
          </p:txBody>
        </p:sp>
        <p:sp>
          <p:nvSpPr>
            <p:cNvPr id="10" name="object 13"/>
            <p:cNvSpPr txBox="1"/>
            <p:nvPr/>
          </p:nvSpPr>
          <p:spPr>
            <a:xfrm>
              <a:off x="6472034" y="9987053"/>
              <a:ext cx="93980" cy="119088"/>
            </a:xfrm>
            <a:prstGeom prst="rect">
              <a:avLst/>
            </a:prstGeom>
          </p:spPr>
          <p:txBody>
            <a:bodyPr vert="horz" wrap="square" lIns="0" tIns="25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20"/>
                </a:spcBef>
              </a:pPr>
              <a:endParaRPr sz="95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 txBox="1"/>
          <p:nvPr/>
        </p:nvSpPr>
        <p:spPr>
          <a:xfrm>
            <a:off x="1676400" y="1143000"/>
            <a:ext cx="5174615" cy="1490793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52069" marR="30480">
              <a:lnSpc>
                <a:spcPct val="100000"/>
              </a:lnSpc>
              <a:spcBef>
                <a:spcPts val="1055"/>
              </a:spcBef>
            </a:pPr>
            <a:r>
              <a:rPr sz="1650" i="1" smtClean="0">
                <a:solidFill>
                  <a:srgbClr val="FF3300"/>
                </a:solidFill>
                <a:latin typeface="Arial"/>
                <a:cs typeface="Arial"/>
              </a:rPr>
              <a:t>Where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does the displacement current come from? The  </a:t>
            </a:r>
            <a:r>
              <a:rPr sz="1650" i="1" spc="-5" dirty="0">
                <a:solidFill>
                  <a:srgbClr val="FF3300"/>
                </a:solidFill>
                <a:latin typeface="Arial"/>
                <a:cs typeface="Arial"/>
              </a:rPr>
              <a:t>change of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the </a:t>
            </a:r>
            <a:r>
              <a:rPr sz="1650" i="1" spc="-5" dirty="0">
                <a:solidFill>
                  <a:srgbClr val="FF3300"/>
                </a:solidFill>
                <a:latin typeface="Arial"/>
                <a:cs typeface="Arial"/>
              </a:rPr>
              <a:t>electric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flux </a:t>
            </a:r>
            <a:r>
              <a:rPr sz="1650" i="1" spc="-5" dirty="0">
                <a:solidFill>
                  <a:srgbClr val="FF3300"/>
                </a:solidFill>
                <a:latin typeface="Arial"/>
                <a:cs typeface="Arial"/>
              </a:rPr>
              <a:t>with</a:t>
            </a:r>
            <a:r>
              <a:rPr sz="1650" i="1" spc="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50" i="1" dirty="0">
                <a:solidFill>
                  <a:srgbClr val="FF3300"/>
                </a:solidFill>
                <a:latin typeface="Arial"/>
                <a:cs typeface="Arial"/>
              </a:rPr>
              <a:t>time.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60"/>
              </a:spcBef>
            </a:pPr>
            <a:r>
              <a:rPr sz="1650" dirty="0">
                <a:latin typeface="Arial"/>
                <a:cs typeface="Arial"/>
              </a:rPr>
              <a:t>Consider a parallel plate</a:t>
            </a:r>
            <a:r>
              <a:rPr sz="1650" spc="-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capacitor</a:t>
            </a:r>
            <a:endParaRPr sz="1650">
              <a:latin typeface="Arial"/>
              <a:cs typeface="Arial"/>
            </a:endParaRPr>
          </a:p>
          <a:p>
            <a:pPr marR="256540" algn="ctr">
              <a:lnSpc>
                <a:spcPct val="100000"/>
              </a:lnSpc>
              <a:spcBef>
                <a:spcPts val="280"/>
              </a:spcBef>
            </a:pPr>
            <a:r>
              <a:rPr sz="2000" i="1" spc="20" dirty="0">
                <a:latin typeface="Times New Roman"/>
                <a:cs typeface="Times New Roman"/>
              </a:rPr>
              <a:t>Q</a:t>
            </a:r>
            <a:r>
              <a:rPr sz="2000" i="1" spc="-1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Symbol"/>
                <a:cs typeface="Symbol"/>
              </a:rPr>
              <a:t>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150" i="1" spc="70" dirty="0">
                <a:latin typeface="Symbol"/>
                <a:cs typeface="Symbol"/>
              </a:rPr>
              <a:t></a:t>
            </a:r>
            <a:r>
              <a:rPr sz="1725" spc="104" baseline="-24154" dirty="0">
                <a:latin typeface="Times New Roman"/>
                <a:cs typeface="Times New Roman"/>
              </a:rPr>
              <a:t>0</a:t>
            </a:r>
            <a:r>
              <a:rPr sz="1725" spc="-60" baseline="-24154" dirty="0">
                <a:latin typeface="Times New Roman"/>
                <a:cs typeface="Times New Roman"/>
              </a:rPr>
              <a:t> </a:t>
            </a:r>
            <a:r>
              <a:rPr sz="2000" i="1" spc="15" dirty="0">
                <a:latin typeface="Times New Roman"/>
                <a:cs typeface="Times New Roman"/>
              </a:rPr>
              <a:t>AE</a:t>
            </a:r>
            <a:r>
              <a:rPr sz="2000" i="1" spc="6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Symbol"/>
                <a:cs typeface="Symbol"/>
              </a:rPr>
              <a:t>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150" i="1" spc="75" dirty="0">
                <a:latin typeface="Symbol"/>
                <a:cs typeface="Symbol"/>
              </a:rPr>
              <a:t></a:t>
            </a:r>
            <a:r>
              <a:rPr sz="1725" spc="112" baseline="-24154" dirty="0">
                <a:latin typeface="Times New Roman"/>
                <a:cs typeface="Times New Roman"/>
              </a:rPr>
              <a:t>0</a:t>
            </a:r>
            <a:r>
              <a:rPr sz="2000" spc="75" dirty="0">
                <a:latin typeface="Symbol"/>
                <a:cs typeface="Symbol"/>
              </a:rPr>
              <a:t></a:t>
            </a:r>
            <a:r>
              <a:rPr sz="2000" spc="-325" dirty="0">
                <a:latin typeface="Times New Roman"/>
                <a:cs typeface="Times New Roman"/>
              </a:rPr>
              <a:t> </a:t>
            </a:r>
            <a:r>
              <a:rPr sz="1725" i="1" spc="30" baseline="-24154" dirty="0">
                <a:latin typeface="Times New Roman"/>
                <a:cs typeface="Times New Roman"/>
              </a:rPr>
              <a:t>E</a:t>
            </a:r>
            <a:endParaRPr sz="1725" baseline="-24154">
              <a:latin typeface="Times New Roman"/>
              <a:cs typeface="Times New Roman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01800" y="3134225"/>
            <a:ext cx="4890135" cy="1889498"/>
            <a:chOff x="983161" y="2394708"/>
            <a:chExt cx="4890135" cy="1889498"/>
          </a:xfrm>
        </p:grpSpPr>
        <p:sp>
          <p:nvSpPr>
            <p:cNvPr id="6" name="object 3"/>
            <p:cNvSpPr/>
            <p:nvPr/>
          </p:nvSpPr>
          <p:spPr>
            <a:xfrm>
              <a:off x="2529866" y="2777476"/>
              <a:ext cx="1387475" cy="0"/>
            </a:xfrm>
            <a:custGeom>
              <a:avLst/>
              <a:gdLst/>
              <a:ahLst/>
              <a:cxnLst/>
              <a:rect l="l" t="t" r="r" b="b"/>
              <a:pathLst>
                <a:path w="1387475">
                  <a:moveTo>
                    <a:pt x="0" y="0"/>
                  </a:moveTo>
                  <a:lnTo>
                    <a:pt x="348538" y="0"/>
                  </a:lnTo>
                </a:path>
                <a:path w="1387475">
                  <a:moveTo>
                    <a:pt x="882650" y="0"/>
                  </a:moveTo>
                  <a:lnTo>
                    <a:pt x="1387322" y="0"/>
                  </a:lnTo>
                </a:path>
              </a:pathLst>
            </a:custGeom>
            <a:ln w="10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/>
            <p:cNvSpPr txBox="1"/>
            <p:nvPr/>
          </p:nvSpPr>
          <p:spPr>
            <a:xfrm>
              <a:off x="4290886" y="2743281"/>
              <a:ext cx="133985" cy="193643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150" i="1" spc="20" dirty="0">
                  <a:latin typeface="Times New Roman"/>
                  <a:cs typeface="Times New Roman"/>
                </a:rPr>
                <a:t>D</a:t>
              </a:r>
              <a:endParaRPr sz="1150">
                <a:latin typeface="Times New Roman"/>
                <a:cs typeface="Times New Roman"/>
              </a:endParaRPr>
            </a:p>
          </p:txBody>
        </p:sp>
        <p:sp>
          <p:nvSpPr>
            <p:cNvPr id="8" name="object 5"/>
            <p:cNvSpPr txBox="1"/>
            <p:nvPr/>
          </p:nvSpPr>
          <p:spPr>
            <a:xfrm>
              <a:off x="2586538" y="2773140"/>
              <a:ext cx="1186815" cy="323807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  <a:tabLst>
                  <a:tab pos="972819" algn="l"/>
                </a:tabLst>
              </a:pPr>
              <a:r>
                <a:rPr sz="2000" i="1" spc="10" dirty="0">
                  <a:latin typeface="Times New Roman"/>
                  <a:cs typeface="Times New Roman"/>
                </a:rPr>
                <a:t>dt	dt</a:t>
              </a:r>
              <a:endParaRPr sz="2000">
                <a:latin typeface="Times New Roman"/>
                <a:cs typeface="Times New Roman"/>
              </a:endParaRPr>
            </a:p>
          </p:txBody>
        </p:sp>
        <p:sp>
          <p:nvSpPr>
            <p:cNvPr id="9" name="object 6"/>
            <p:cNvSpPr txBox="1"/>
            <p:nvPr/>
          </p:nvSpPr>
          <p:spPr>
            <a:xfrm>
              <a:off x="3972825" y="2571824"/>
              <a:ext cx="321310" cy="323807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000" spc="15" dirty="0">
                  <a:latin typeface="Symbol"/>
                  <a:cs typeface="Symbol"/>
                </a:rPr>
                <a:t></a:t>
              </a:r>
              <a:r>
                <a:rPr sz="2000" spc="-45" dirty="0">
                  <a:latin typeface="Times New Roman"/>
                  <a:cs typeface="Times New Roman"/>
                </a:rPr>
                <a:t> </a:t>
              </a:r>
              <a:r>
                <a:rPr sz="2000" i="1" spc="5" dirty="0">
                  <a:latin typeface="Times New Roman"/>
                  <a:cs typeface="Times New Roman"/>
                </a:rPr>
                <a:t>I</a:t>
              </a:r>
              <a:endParaRPr sz="2000">
                <a:latin typeface="Times New Roman"/>
                <a:cs typeface="Times New Roman"/>
              </a:endParaRPr>
            </a:p>
          </p:txBody>
        </p:sp>
        <p:sp>
          <p:nvSpPr>
            <p:cNvPr id="10" name="object 7"/>
            <p:cNvSpPr txBox="1"/>
            <p:nvPr/>
          </p:nvSpPr>
          <p:spPr>
            <a:xfrm>
              <a:off x="3259454" y="2743281"/>
              <a:ext cx="100965" cy="193643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150" spc="15" dirty="0">
                  <a:latin typeface="Times New Roman"/>
                  <a:cs typeface="Times New Roman"/>
                </a:rPr>
                <a:t>0</a:t>
              </a:r>
              <a:endParaRPr sz="1150">
                <a:latin typeface="Times New Roman"/>
                <a:cs typeface="Times New Roman"/>
              </a:endParaRPr>
            </a:p>
          </p:txBody>
        </p:sp>
        <p:sp>
          <p:nvSpPr>
            <p:cNvPr id="11" name="object 8"/>
            <p:cNvSpPr txBox="1"/>
            <p:nvPr/>
          </p:nvSpPr>
          <p:spPr>
            <a:xfrm>
              <a:off x="2509096" y="2394708"/>
              <a:ext cx="1398905" cy="342401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0"/>
                </a:spcBef>
                <a:tabLst>
                  <a:tab pos="920115" algn="l"/>
                </a:tabLst>
              </a:pPr>
              <a:r>
                <a:rPr sz="2000" i="1" spc="15" dirty="0">
                  <a:latin typeface="Times New Roman"/>
                  <a:cs typeface="Times New Roman"/>
                </a:rPr>
                <a:t>dQ</a:t>
              </a:r>
              <a:r>
                <a:rPr sz="2000" i="1" spc="165" dirty="0">
                  <a:latin typeface="Times New Roman"/>
                  <a:cs typeface="Times New Roman"/>
                </a:rPr>
                <a:t> </a:t>
              </a:r>
              <a:r>
                <a:rPr sz="3000" spc="22" baseline="-36111" dirty="0">
                  <a:latin typeface="Symbol"/>
                  <a:cs typeface="Symbol"/>
                </a:rPr>
                <a:t></a:t>
              </a:r>
              <a:r>
                <a:rPr sz="3000" spc="-187" baseline="-36111" dirty="0">
                  <a:latin typeface="Times New Roman"/>
                  <a:cs typeface="Times New Roman"/>
                </a:rPr>
                <a:t> </a:t>
              </a:r>
              <a:r>
                <a:rPr sz="3225" i="1" spc="-82" baseline="-33591" dirty="0">
                  <a:latin typeface="Symbol"/>
                  <a:cs typeface="Symbol"/>
                </a:rPr>
                <a:t></a:t>
              </a:r>
              <a:r>
                <a:rPr sz="3225" spc="-82" baseline="-33591" dirty="0">
                  <a:latin typeface="Times New Roman"/>
                  <a:cs typeface="Times New Roman"/>
                </a:rPr>
                <a:t>	</a:t>
              </a:r>
              <a:r>
                <a:rPr sz="2000" i="1" spc="15" dirty="0">
                  <a:latin typeface="Times New Roman"/>
                  <a:cs typeface="Times New Roman"/>
                </a:rPr>
                <a:t>d</a:t>
              </a:r>
              <a:r>
                <a:rPr sz="2000" spc="15" dirty="0">
                  <a:latin typeface="Symbol"/>
                  <a:cs typeface="Symbol"/>
                </a:rPr>
                <a:t></a:t>
              </a:r>
              <a:r>
                <a:rPr sz="2000" spc="-360" dirty="0">
                  <a:latin typeface="Times New Roman"/>
                  <a:cs typeface="Times New Roman"/>
                </a:rPr>
                <a:t> </a:t>
              </a:r>
              <a:r>
                <a:rPr sz="1725" i="1" spc="30" baseline="-24154" dirty="0">
                  <a:latin typeface="Times New Roman"/>
                  <a:cs typeface="Times New Roman"/>
                </a:rPr>
                <a:t>E</a:t>
              </a:r>
              <a:endParaRPr sz="1725" baseline="-24154">
                <a:latin typeface="Times New Roman"/>
                <a:cs typeface="Times New Roman"/>
              </a:endParaRPr>
            </a:p>
          </p:txBody>
        </p:sp>
        <p:sp>
          <p:nvSpPr>
            <p:cNvPr id="12" name="object 10"/>
            <p:cNvSpPr txBox="1"/>
            <p:nvPr/>
          </p:nvSpPr>
          <p:spPr>
            <a:xfrm>
              <a:off x="983161" y="3304152"/>
              <a:ext cx="4890135" cy="26738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With Maxwell’s modification, Ampere’s law</a:t>
              </a:r>
              <a:r>
                <a:rPr sz="1650" spc="1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becomes</a:t>
              </a:r>
              <a:endParaRPr sz="1650">
                <a:latin typeface="Arial"/>
                <a:cs typeface="Arial"/>
              </a:endParaRPr>
            </a:p>
          </p:txBody>
        </p:sp>
        <p:grpSp>
          <p:nvGrpSpPr>
            <p:cNvPr id="13" name="object 11"/>
            <p:cNvGrpSpPr/>
            <p:nvPr/>
          </p:nvGrpSpPr>
          <p:grpSpPr>
            <a:xfrm>
              <a:off x="2337885" y="3908699"/>
              <a:ext cx="2421743" cy="112687"/>
              <a:chOff x="2337885" y="3908698"/>
              <a:chExt cx="2421743" cy="112687"/>
            </a:xfrm>
          </p:grpSpPr>
          <p:sp>
            <p:nvSpPr>
              <p:cNvPr id="20" name="object 12"/>
              <p:cNvSpPr/>
              <p:nvPr/>
            </p:nvSpPr>
            <p:spPr>
              <a:xfrm>
                <a:off x="2337885" y="3908698"/>
                <a:ext cx="100076" cy="11268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3"/>
              <p:cNvSpPr/>
              <p:nvPr/>
            </p:nvSpPr>
            <p:spPr>
              <a:xfrm>
                <a:off x="4254169" y="3965041"/>
                <a:ext cx="505459" cy="0"/>
              </a:xfrm>
              <a:custGeom>
                <a:avLst/>
                <a:gdLst/>
                <a:ahLst/>
                <a:cxnLst/>
                <a:rect l="l" t="t" r="r" b="b"/>
                <a:pathLst>
                  <a:path w="505460">
                    <a:moveTo>
                      <a:pt x="0" y="0"/>
                    </a:moveTo>
                    <a:lnTo>
                      <a:pt x="505206" y="0"/>
                    </a:lnTo>
                  </a:path>
                </a:pathLst>
              </a:custGeom>
              <a:ln w="1070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4" name="object 14"/>
            <p:cNvSpPr txBox="1"/>
            <p:nvPr/>
          </p:nvSpPr>
          <p:spPr>
            <a:xfrm>
              <a:off x="4101110" y="3930968"/>
              <a:ext cx="100965" cy="193643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150" spc="15" dirty="0">
                  <a:latin typeface="Times New Roman"/>
                  <a:cs typeface="Times New Roman"/>
                </a:rPr>
                <a:t>0</a:t>
              </a:r>
              <a:endParaRPr sz="1150">
                <a:latin typeface="Times New Roman"/>
                <a:cs typeface="Times New Roman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426630" y="3930968"/>
              <a:ext cx="100965" cy="193643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150" spc="15" dirty="0">
                  <a:latin typeface="Times New Roman"/>
                  <a:cs typeface="Times New Roman"/>
                </a:rPr>
                <a:t>0</a:t>
              </a:r>
              <a:endParaRPr sz="1150">
                <a:latin typeface="Times New Roman"/>
                <a:cs typeface="Times New Roman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389196" y="3960399"/>
              <a:ext cx="226060" cy="323807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000" i="1" spc="10" dirty="0">
                  <a:latin typeface="Times New Roman"/>
                  <a:cs typeface="Times New Roman"/>
                </a:rPr>
                <a:t>dt</a:t>
              </a:r>
              <a:endParaRPr sz="2000">
                <a:latin typeface="Times New Roman"/>
                <a:cs typeface="Times New Roman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4233411" y="3597148"/>
              <a:ext cx="662305" cy="323807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25"/>
                </a:spcBef>
              </a:pPr>
              <a:r>
                <a:rPr sz="2000" i="1" spc="15" dirty="0">
                  <a:latin typeface="Times New Roman"/>
                  <a:cs typeface="Times New Roman"/>
                </a:rPr>
                <a:t>d</a:t>
              </a:r>
              <a:r>
                <a:rPr sz="2000" spc="15" dirty="0">
                  <a:latin typeface="Symbol"/>
                  <a:cs typeface="Symbol"/>
                </a:rPr>
                <a:t></a:t>
              </a:r>
              <a:r>
                <a:rPr sz="2000" spc="-220" dirty="0">
                  <a:latin typeface="Times New Roman"/>
                  <a:cs typeface="Times New Roman"/>
                </a:rPr>
                <a:t> </a:t>
              </a:r>
              <a:r>
                <a:rPr sz="1725" i="1" spc="22" baseline="-24154" dirty="0">
                  <a:latin typeface="Times New Roman"/>
                  <a:cs typeface="Times New Roman"/>
                </a:rPr>
                <a:t>E </a:t>
              </a:r>
              <a:r>
                <a:rPr sz="3000" spc="7" baseline="-34722" dirty="0">
                  <a:latin typeface="Times New Roman"/>
                  <a:cs typeface="Times New Roman"/>
                </a:rPr>
                <a:t>)</a:t>
              </a:r>
              <a:endParaRPr sz="3000" baseline="-34722">
                <a:latin typeface="Times New Roman"/>
                <a:cs typeface="Times New Roman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317916" y="3722859"/>
              <a:ext cx="131445" cy="480901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3050" spc="-5" dirty="0">
                  <a:latin typeface="Symbol"/>
                  <a:cs typeface="Symbol"/>
                </a:rPr>
                <a:t></a:t>
              </a:r>
              <a:endParaRPr sz="3050">
                <a:latin typeface="Symbol"/>
                <a:cs typeface="Symbol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2472469" y="3744428"/>
              <a:ext cx="1631314" cy="342401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2000" i="1" spc="15" dirty="0">
                  <a:latin typeface="Times New Roman"/>
                  <a:cs typeface="Times New Roman"/>
                </a:rPr>
                <a:t>B</a:t>
              </a:r>
              <a:r>
                <a:rPr sz="2000" i="1" spc="-225" dirty="0">
                  <a:latin typeface="Times New Roman"/>
                  <a:cs typeface="Times New Roman"/>
                </a:rPr>
                <a:t> </a:t>
              </a:r>
              <a:r>
                <a:rPr sz="2000" spc="5" dirty="0">
                  <a:latin typeface="Symbol"/>
                  <a:cs typeface="Symbol"/>
                </a:rPr>
                <a:t></a:t>
              </a:r>
              <a:r>
                <a:rPr sz="2000" spc="-254" dirty="0">
                  <a:latin typeface="Times New Roman"/>
                  <a:cs typeface="Times New Roman"/>
                </a:rPr>
                <a:t> </a:t>
              </a:r>
              <a:r>
                <a:rPr sz="2000" i="1" spc="110" dirty="0">
                  <a:latin typeface="Times New Roman"/>
                  <a:cs typeface="Times New Roman"/>
                </a:rPr>
                <a:t>d</a:t>
              </a:r>
              <a:r>
                <a:rPr sz="2000" spc="110" dirty="0">
                  <a:latin typeface="Arial Black"/>
                  <a:cs typeface="Arial Black"/>
                </a:rPr>
                <a:t>l</a:t>
              </a:r>
              <a:r>
                <a:rPr sz="2000" spc="-195" dirty="0">
                  <a:latin typeface="Arial Black"/>
                  <a:cs typeface="Arial Black"/>
                </a:rPr>
                <a:t> </a:t>
              </a:r>
              <a:r>
                <a:rPr sz="2000" spc="10" dirty="0">
                  <a:latin typeface="Symbol"/>
                  <a:cs typeface="Symbol"/>
                </a:rPr>
                <a:t></a:t>
              </a:r>
              <a:r>
                <a:rPr sz="2000" spc="-10" dirty="0">
                  <a:latin typeface="Times New Roman"/>
                  <a:cs typeface="Times New Roman"/>
                </a:rPr>
                <a:t> </a:t>
              </a:r>
              <a:r>
                <a:rPr sz="2150" i="1" spc="-75" dirty="0">
                  <a:latin typeface="Symbol"/>
                  <a:cs typeface="Symbol"/>
                </a:rPr>
                <a:t></a:t>
              </a:r>
              <a:r>
                <a:rPr sz="2150" i="1" spc="330" dirty="0">
                  <a:latin typeface="Times New Roman"/>
                  <a:cs typeface="Times New Roman"/>
                </a:rPr>
                <a:t> </a:t>
              </a:r>
              <a:r>
                <a:rPr sz="2000" spc="65" dirty="0">
                  <a:latin typeface="Times New Roman"/>
                  <a:cs typeface="Times New Roman"/>
                </a:rPr>
                <a:t>(</a:t>
              </a:r>
              <a:r>
                <a:rPr sz="2000" i="1" spc="65" dirty="0">
                  <a:latin typeface="Times New Roman"/>
                  <a:cs typeface="Times New Roman"/>
                </a:rPr>
                <a:t>I</a:t>
              </a:r>
              <a:r>
                <a:rPr sz="2000" i="1" spc="40" dirty="0">
                  <a:latin typeface="Times New Roman"/>
                  <a:cs typeface="Times New Roman"/>
                </a:rPr>
                <a:t> </a:t>
              </a:r>
              <a:r>
                <a:rPr sz="2000" spc="10" dirty="0">
                  <a:latin typeface="Symbol"/>
                  <a:cs typeface="Symbol"/>
                </a:rPr>
                <a:t></a:t>
              </a:r>
              <a:r>
                <a:rPr sz="2000" spc="-225" dirty="0">
                  <a:latin typeface="Times New Roman"/>
                  <a:cs typeface="Times New Roman"/>
                </a:rPr>
                <a:t> </a:t>
              </a:r>
              <a:r>
                <a:rPr sz="2150" i="1" spc="-55" dirty="0">
                  <a:latin typeface="Symbol"/>
                  <a:cs typeface="Symbol"/>
                </a:rPr>
                <a:t></a:t>
              </a:r>
              <a:endParaRPr sz="2150">
                <a:latin typeface="Symbol"/>
                <a:cs typeface="Symbo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66800" y="838200"/>
            <a:ext cx="6781800" cy="5562600"/>
            <a:chOff x="809430" y="5826694"/>
            <a:chExt cx="5934075" cy="4309118"/>
          </a:xfrm>
        </p:grpSpPr>
        <p:sp>
          <p:nvSpPr>
            <p:cNvPr id="5" name="object 21"/>
            <p:cNvSpPr/>
            <p:nvPr/>
          </p:nvSpPr>
          <p:spPr>
            <a:xfrm>
              <a:off x="3484610" y="7413540"/>
              <a:ext cx="3205664" cy="1277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2"/>
            <p:cNvSpPr/>
            <p:nvPr/>
          </p:nvSpPr>
          <p:spPr>
            <a:xfrm>
              <a:off x="1296289" y="7775182"/>
              <a:ext cx="103593" cy="1167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3"/>
            <p:cNvSpPr/>
            <p:nvPr/>
          </p:nvSpPr>
          <p:spPr>
            <a:xfrm>
              <a:off x="3379393" y="8907829"/>
              <a:ext cx="339090" cy="0"/>
            </a:xfrm>
            <a:custGeom>
              <a:avLst/>
              <a:gdLst/>
              <a:ahLst/>
              <a:cxnLst/>
              <a:rect l="l" t="t" r="r" b="b"/>
              <a:pathLst>
                <a:path w="339089">
                  <a:moveTo>
                    <a:pt x="0" y="0"/>
                  </a:moveTo>
                  <a:lnTo>
                    <a:pt x="339089" y="0"/>
                  </a:lnTo>
                </a:path>
              </a:pathLst>
            </a:custGeom>
            <a:ln w="11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24"/>
            <p:cNvSpPr/>
            <p:nvPr/>
          </p:nvSpPr>
          <p:spPr>
            <a:xfrm>
              <a:off x="1733944" y="9624364"/>
              <a:ext cx="160655" cy="0"/>
            </a:xfrm>
            <a:custGeom>
              <a:avLst/>
              <a:gdLst/>
              <a:ahLst/>
              <a:cxnLst/>
              <a:rect l="l" t="t" r="r" b="b"/>
              <a:pathLst>
                <a:path w="160655">
                  <a:moveTo>
                    <a:pt x="0" y="0"/>
                  </a:moveTo>
                  <a:lnTo>
                    <a:pt x="160337" y="0"/>
                  </a:lnTo>
                </a:path>
              </a:pathLst>
            </a:custGeom>
            <a:ln w="11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25"/>
            <p:cNvSpPr/>
            <p:nvPr/>
          </p:nvSpPr>
          <p:spPr>
            <a:xfrm>
              <a:off x="2574024" y="9624364"/>
              <a:ext cx="339725" cy="0"/>
            </a:xfrm>
            <a:custGeom>
              <a:avLst/>
              <a:gdLst/>
              <a:ahLst/>
              <a:cxnLst/>
              <a:rect l="l" t="t" r="r" b="b"/>
              <a:pathLst>
                <a:path w="339725">
                  <a:moveTo>
                    <a:pt x="0" y="0"/>
                  </a:moveTo>
                  <a:lnTo>
                    <a:pt x="339598" y="0"/>
                  </a:lnTo>
                </a:path>
              </a:pathLst>
            </a:custGeom>
            <a:ln w="11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26"/>
            <p:cNvSpPr txBox="1"/>
            <p:nvPr/>
          </p:nvSpPr>
          <p:spPr>
            <a:xfrm>
              <a:off x="2093963" y="9589496"/>
              <a:ext cx="321945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231140" algn="l"/>
                </a:tabLst>
              </a:pPr>
              <a:r>
                <a:rPr sz="1200" spc="10" dirty="0">
                  <a:latin typeface="Times New Roman"/>
                  <a:cs typeface="Times New Roman"/>
                </a:rPr>
                <a:t>0	0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1" name="object 27"/>
            <p:cNvSpPr txBox="1"/>
            <p:nvPr/>
          </p:nvSpPr>
          <p:spPr>
            <a:xfrm>
              <a:off x="3130117" y="8687393"/>
              <a:ext cx="103505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200" spc="10" dirty="0">
                  <a:latin typeface="Times New Roman"/>
                  <a:cs typeface="Times New Roman"/>
                </a:rPr>
                <a:t>2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2" name="object 28"/>
            <p:cNvSpPr txBox="1"/>
            <p:nvPr/>
          </p:nvSpPr>
          <p:spPr>
            <a:xfrm>
              <a:off x="2452479" y="8872960"/>
              <a:ext cx="32258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231775" algn="l"/>
                </a:tabLst>
              </a:pPr>
              <a:r>
                <a:rPr sz="1200" spc="10" dirty="0">
                  <a:latin typeface="Times New Roman"/>
                  <a:cs typeface="Times New Roman"/>
                </a:rPr>
                <a:t>0	0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3" name="object 29"/>
            <p:cNvSpPr txBox="1"/>
            <p:nvPr/>
          </p:nvSpPr>
          <p:spPr>
            <a:xfrm>
              <a:off x="1739107" y="9620072"/>
              <a:ext cx="1116330" cy="33534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  <a:tabLst>
                  <a:tab pos="895985" algn="l"/>
                </a:tabLst>
              </a:pPr>
              <a:r>
                <a:rPr sz="2100" spc="-5" dirty="0">
                  <a:latin typeface="Times New Roman"/>
                  <a:cs typeface="Times New Roman"/>
                </a:rPr>
                <a:t>2	</a:t>
              </a:r>
              <a:r>
                <a:rPr sz="2100" i="1" spc="-5" dirty="0">
                  <a:latin typeface="Times New Roman"/>
                  <a:cs typeface="Times New Roman"/>
                </a:rPr>
                <a:t>dt</a:t>
              </a:r>
              <a:endParaRPr sz="2100">
                <a:latin typeface="Times New Roman"/>
                <a:cs typeface="Times New Roman"/>
              </a:endParaRPr>
            </a:p>
          </p:txBody>
        </p:sp>
        <p:sp>
          <p:nvSpPr>
            <p:cNvPr id="14" name="object 30"/>
            <p:cNvSpPr txBox="1"/>
            <p:nvPr/>
          </p:nvSpPr>
          <p:spPr>
            <a:xfrm>
              <a:off x="3384580" y="8528173"/>
              <a:ext cx="321310" cy="33534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100" i="1" spc="-5" dirty="0">
                  <a:latin typeface="Times New Roman"/>
                  <a:cs typeface="Times New Roman"/>
                </a:rPr>
                <a:t>dE</a:t>
              </a:r>
              <a:endParaRPr sz="2100">
                <a:latin typeface="Times New Roman"/>
                <a:cs typeface="Times New Roman"/>
              </a:endParaRPr>
            </a:p>
          </p:txBody>
        </p:sp>
        <p:sp>
          <p:nvSpPr>
            <p:cNvPr id="15" name="object 31"/>
            <p:cNvSpPr txBox="1"/>
            <p:nvPr/>
          </p:nvSpPr>
          <p:spPr>
            <a:xfrm>
              <a:off x="1242086" y="8738869"/>
              <a:ext cx="2912745" cy="1019510"/>
            </a:xfrm>
            <a:prstGeom prst="rect">
              <a:avLst/>
            </a:prstGeom>
          </p:spPr>
          <p:txBody>
            <a:bodyPr vert="horz" wrap="square" lIns="0" tIns="176530" rIns="0" bIns="0" rtlCol="0">
              <a:spAutoFit/>
            </a:bodyPr>
            <a:lstStyle/>
            <a:p>
              <a:pPr marR="498475" algn="r">
                <a:lnSpc>
                  <a:spcPct val="100000"/>
                </a:lnSpc>
                <a:spcBef>
                  <a:spcPts val="1390"/>
                </a:spcBef>
              </a:pPr>
              <a:r>
                <a:rPr sz="2100" i="1" spc="-5" dirty="0">
                  <a:latin typeface="Times New Roman"/>
                  <a:cs typeface="Times New Roman"/>
                </a:rPr>
                <a:t>dt</a:t>
              </a:r>
              <a:endParaRPr sz="2100">
                <a:latin typeface="Times New Roman"/>
                <a:cs typeface="Times New Roman"/>
              </a:endParaRPr>
            </a:p>
            <a:p>
              <a:pPr marL="50800">
                <a:lnSpc>
                  <a:spcPct val="100000"/>
                </a:lnSpc>
                <a:spcBef>
                  <a:spcPts val="1380"/>
                </a:spcBef>
                <a:tabLst>
                  <a:tab pos="2128520" algn="l"/>
                </a:tabLst>
              </a:pPr>
              <a:r>
                <a:rPr sz="2100" i="1" spc="-5" dirty="0">
                  <a:latin typeface="Times New Roman"/>
                  <a:cs typeface="Times New Roman"/>
                </a:rPr>
                <a:t>B </a:t>
              </a:r>
              <a:r>
                <a:rPr sz="2100" spc="-5" dirty="0">
                  <a:latin typeface="Symbol"/>
                  <a:cs typeface="Symbol"/>
                </a:rPr>
                <a:t></a:t>
              </a:r>
              <a:r>
                <a:rPr sz="2100" spc="-5" dirty="0">
                  <a:latin typeface="Times New Roman"/>
                  <a:cs typeface="Times New Roman"/>
                </a:rPr>
                <a:t> </a:t>
              </a:r>
              <a:r>
                <a:rPr sz="3150" spc="-7" baseline="34391" dirty="0">
                  <a:latin typeface="Times New Roman"/>
                  <a:cs typeface="Times New Roman"/>
                </a:rPr>
                <a:t>1 </a:t>
              </a:r>
              <a:r>
                <a:rPr sz="2200" i="1" spc="-65" dirty="0">
                  <a:latin typeface="Symbol"/>
                  <a:cs typeface="Symbol"/>
                </a:rPr>
                <a:t></a:t>
              </a:r>
              <a:r>
                <a:rPr sz="2200" i="1" spc="-65" dirty="0">
                  <a:latin typeface="Times New Roman"/>
                  <a:cs typeface="Times New Roman"/>
                </a:rPr>
                <a:t>  </a:t>
              </a:r>
              <a:r>
                <a:rPr sz="2200" i="1" spc="-50" dirty="0">
                  <a:latin typeface="Symbol"/>
                  <a:cs typeface="Symbol"/>
                </a:rPr>
                <a:t></a:t>
              </a:r>
              <a:r>
                <a:rPr sz="2200" i="1" spc="170" dirty="0">
                  <a:latin typeface="Times New Roman"/>
                  <a:cs typeface="Times New Roman"/>
                </a:rPr>
                <a:t> </a:t>
              </a:r>
              <a:r>
                <a:rPr sz="2100" i="1" spc="-5" dirty="0">
                  <a:latin typeface="Times New Roman"/>
                  <a:cs typeface="Times New Roman"/>
                </a:rPr>
                <a:t>r</a:t>
              </a:r>
              <a:r>
                <a:rPr sz="2100" i="1" spc="40" dirty="0">
                  <a:latin typeface="Times New Roman"/>
                  <a:cs typeface="Times New Roman"/>
                </a:rPr>
                <a:t> </a:t>
              </a:r>
              <a:r>
                <a:rPr sz="3150" i="1" spc="-7" baseline="34391" dirty="0">
                  <a:latin typeface="Times New Roman"/>
                  <a:cs typeface="Times New Roman"/>
                </a:rPr>
                <a:t>dE	</a:t>
              </a:r>
              <a:r>
                <a:rPr sz="2100" spc="25" dirty="0">
                  <a:latin typeface="Times New Roman"/>
                  <a:cs typeface="Times New Roman"/>
                </a:rPr>
                <a:t>(</a:t>
              </a:r>
              <a:r>
                <a:rPr sz="2100" i="1" spc="25" dirty="0">
                  <a:latin typeface="Times New Roman"/>
                  <a:cs typeface="Times New Roman"/>
                </a:rPr>
                <a:t>r </a:t>
              </a:r>
              <a:r>
                <a:rPr sz="2100" spc="-5" dirty="0">
                  <a:latin typeface="Symbol"/>
                  <a:cs typeface="Symbol"/>
                </a:rPr>
                <a:t></a:t>
              </a:r>
              <a:r>
                <a:rPr sz="2100" spc="-40" dirty="0">
                  <a:latin typeface="Times New Roman"/>
                  <a:cs typeface="Times New Roman"/>
                </a:rPr>
                <a:t> </a:t>
              </a:r>
              <a:r>
                <a:rPr sz="2100" i="1" spc="25" dirty="0">
                  <a:latin typeface="Times New Roman"/>
                  <a:cs typeface="Times New Roman"/>
                </a:rPr>
                <a:t>R</a:t>
              </a:r>
              <a:r>
                <a:rPr sz="2100" spc="25" dirty="0">
                  <a:latin typeface="Times New Roman"/>
                  <a:cs typeface="Times New Roman"/>
                </a:rPr>
                <a:t>)</a:t>
              </a:r>
              <a:endParaRPr sz="2100">
                <a:latin typeface="Times New Roman"/>
                <a:cs typeface="Times New Roman"/>
              </a:endParaRPr>
            </a:p>
          </p:txBody>
        </p:sp>
        <p:sp>
          <p:nvSpPr>
            <p:cNvPr id="16" name="object 32"/>
            <p:cNvSpPr txBox="1"/>
            <p:nvPr/>
          </p:nvSpPr>
          <p:spPr>
            <a:xfrm>
              <a:off x="1280185" y="8680735"/>
              <a:ext cx="2071370" cy="352661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  <a:tabLst>
                  <a:tab pos="1511300" algn="l"/>
                  <a:tab pos="1969770" algn="l"/>
                </a:tabLst>
              </a:pPr>
              <a:r>
                <a:rPr sz="2100" i="1" spc="60" dirty="0">
                  <a:latin typeface="Times New Roman"/>
                  <a:cs typeface="Times New Roman"/>
                </a:rPr>
                <a:t>B</a:t>
              </a:r>
              <a:r>
                <a:rPr sz="2100" spc="45" dirty="0">
                  <a:latin typeface="Times New Roman"/>
                  <a:cs typeface="Times New Roman"/>
                </a:rPr>
                <a:t>(</a:t>
              </a:r>
              <a:r>
                <a:rPr sz="2100" spc="-105" dirty="0">
                  <a:latin typeface="Times New Roman"/>
                  <a:cs typeface="Times New Roman"/>
                </a:rPr>
                <a:t>2</a:t>
              </a:r>
              <a:r>
                <a:rPr sz="2200" i="1" spc="-100" dirty="0">
                  <a:latin typeface="Symbol"/>
                  <a:cs typeface="Symbol"/>
                </a:rPr>
                <a:t></a:t>
              </a:r>
              <a:r>
                <a:rPr sz="2100" i="1" spc="125" dirty="0">
                  <a:latin typeface="Times New Roman"/>
                  <a:cs typeface="Times New Roman"/>
                </a:rPr>
                <a:t>r</a:t>
              </a:r>
              <a:r>
                <a:rPr sz="2100" spc="-5" dirty="0">
                  <a:latin typeface="Times New Roman"/>
                  <a:cs typeface="Times New Roman"/>
                </a:rPr>
                <a:t>)</a:t>
              </a:r>
              <a:r>
                <a:rPr sz="2100" spc="-45" dirty="0">
                  <a:latin typeface="Times New Roman"/>
                  <a:cs typeface="Times New Roman"/>
                </a:rPr>
                <a:t> </a:t>
              </a:r>
              <a:r>
                <a:rPr sz="2100" spc="-5" dirty="0">
                  <a:latin typeface="Symbol"/>
                  <a:cs typeface="Symbol"/>
                </a:rPr>
                <a:t></a:t>
              </a:r>
              <a:r>
                <a:rPr sz="2100" spc="-10" dirty="0">
                  <a:latin typeface="Times New Roman"/>
                  <a:cs typeface="Times New Roman"/>
                </a:rPr>
                <a:t> </a:t>
              </a:r>
              <a:r>
                <a:rPr sz="2200" i="1" spc="-65" dirty="0">
                  <a:latin typeface="Symbol"/>
                  <a:cs typeface="Symbol"/>
                </a:rPr>
                <a:t></a:t>
              </a:r>
              <a:r>
                <a:rPr sz="2200" spc="135" dirty="0">
                  <a:latin typeface="Times New Roman"/>
                  <a:cs typeface="Times New Roman"/>
                </a:rPr>
                <a:t> </a:t>
              </a:r>
              <a:r>
                <a:rPr sz="2200" i="1" spc="-50" dirty="0">
                  <a:latin typeface="Symbol"/>
                  <a:cs typeface="Symbol"/>
                </a:rPr>
                <a:t></a:t>
              </a:r>
              <a:r>
                <a:rPr sz="2200" dirty="0">
                  <a:latin typeface="Times New Roman"/>
                  <a:cs typeface="Times New Roman"/>
                </a:rPr>
                <a:t>	</a:t>
              </a:r>
              <a:r>
                <a:rPr sz="2100" spc="-85" dirty="0">
                  <a:latin typeface="Times New Roman"/>
                  <a:cs typeface="Times New Roman"/>
                </a:rPr>
                <a:t>(</a:t>
              </a:r>
              <a:r>
                <a:rPr sz="2200" i="1" spc="-100" dirty="0">
                  <a:latin typeface="Symbol"/>
                  <a:cs typeface="Symbol"/>
                </a:rPr>
                <a:t></a:t>
              </a:r>
              <a:r>
                <a:rPr sz="2100" i="1" spc="-5" dirty="0">
                  <a:latin typeface="Times New Roman"/>
                  <a:cs typeface="Times New Roman"/>
                </a:rPr>
                <a:t>r</a:t>
              </a:r>
              <a:r>
                <a:rPr sz="2100" i="1" dirty="0">
                  <a:latin typeface="Times New Roman"/>
                  <a:cs typeface="Times New Roman"/>
                </a:rPr>
                <a:t>	</a:t>
              </a:r>
              <a:r>
                <a:rPr sz="2100" spc="-5" dirty="0">
                  <a:latin typeface="Times New Roman"/>
                  <a:cs typeface="Times New Roman"/>
                </a:rPr>
                <a:t>)</a:t>
              </a:r>
              <a:endParaRPr sz="2100">
                <a:latin typeface="Times New Roman"/>
                <a:cs typeface="Times New Roman"/>
              </a:endParaRPr>
            </a:p>
          </p:txBody>
        </p:sp>
        <p:sp>
          <p:nvSpPr>
            <p:cNvPr id="17" name="object 33"/>
            <p:cNvSpPr txBox="1"/>
            <p:nvPr/>
          </p:nvSpPr>
          <p:spPr>
            <a:xfrm>
              <a:off x="809430" y="5826694"/>
              <a:ext cx="5934075" cy="1655044"/>
            </a:xfrm>
            <a:prstGeom prst="rect">
              <a:avLst/>
            </a:prstGeom>
          </p:spPr>
          <p:txBody>
            <a:bodyPr vert="horz" wrap="square" lIns="0" tIns="58419" rIns="0" bIns="0" rtlCol="0">
              <a:spAutoFit/>
            </a:bodyPr>
            <a:lstStyle/>
            <a:p>
              <a:pPr marL="50165" marR="17780">
                <a:lnSpc>
                  <a:spcPct val="100000"/>
                </a:lnSpc>
                <a:spcBef>
                  <a:spcPts val="275"/>
                </a:spcBef>
              </a:pPr>
              <a:r>
                <a:rPr sz="1650" smtClean="0">
                  <a:latin typeface="Arial"/>
                  <a:cs typeface="Arial"/>
                </a:rPr>
                <a:t>Use </a:t>
              </a:r>
              <a:r>
                <a:rPr sz="1650" dirty="0">
                  <a:latin typeface="Arial"/>
                  <a:cs typeface="Arial"/>
                </a:rPr>
                <a:t>the Ampere-Maxwell law to find the magnetic field  between the circular plates of a parallel-plate capacitor that is  charging. The radius of the plates is </a:t>
              </a:r>
              <a:r>
                <a:rPr sz="1650" i="1" dirty="0">
                  <a:latin typeface="Arial"/>
                  <a:cs typeface="Arial"/>
                </a:rPr>
                <a:t>R</a:t>
              </a:r>
              <a:r>
                <a:rPr sz="1650" dirty="0">
                  <a:latin typeface="Arial"/>
                  <a:cs typeface="Arial"/>
                </a:rPr>
                <a:t>. Ignore the fringing</a:t>
              </a:r>
              <a:r>
                <a:rPr sz="1650" spc="40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field.</a:t>
              </a:r>
              <a:endParaRPr sz="1650">
                <a:latin typeface="Arial"/>
                <a:cs typeface="Arial"/>
              </a:endParaRPr>
            </a:p>
            <a:p>
              <a:pPr marL="50800">
                <a:lnSpc>
                  <a:spcPct val="100000"/>
                </a:lnSpc>
                <a:spcBef>
                  <a:spcPts val="1490"/>
                </a:spcBef>
              </a:pPr>
              <a:r>
                <a:rPr sz="1650" dirty="0">
                  <a:solidFill>
                    <a:srgbClr val="0000CC"/>
                  </a:solidFill>
                  <a:latin typeface="Arial"/>
                  <a:cs typeface="Arial"/>
                </a:rPr>
                <a:t>Solution:</a:t>
              </a:r>
              <a:endParaRPr sz="1650">
                <a:latin typeface="Arial"/>
                <a:cs typeface="Arial"/>
              </a:endParaRPr>
            </a:p>
            <a:p>
              <a:pPr marL="478790">
                <a:lnSpc>
                  <a:spcPct val="100000"/>
                </a:lnSpc>
                <a:spcBef>
                  <a:spcPts val="390"/>
                </a:spcBef>
              </a:pPr>
              <a:r>
                <a:rPr sz="4725" spc="-7" baseline="-13227" dirty="0">
                  <a:latin typeface="Symbol"/>
                  <a:cs typeface="Symbol"/>
                </a:rPr>
                <a:t></a:t>
              </a:r>
              <a:r>
                <a:rPr sz="4725" spc="-735" baseline="-13227" dirty="0">
                  <a:latin typeface="Times New Roman"/>
                  <a:cs typeface="Times New Roman"/>
                </a:rPr>
                <a:t> </a:t>
              </a:r>
              <a:r>
                <a:rPr sz="2100" b="1" spc="-5" dirty="0">
                  <a:latin typeface="Times New Roman"/>
                  <a:cs typeface="Times New Roman"/>
                </a:rPr>
                <a:t>B</a:t>
              </a:r>
              <a:r>
                <a:rPr sz="2100" b="1" spc="-254" dirty="0">
                  <a:latin typeface="Times New Roman"/>
                  <a:cs typeface="Times New Roman"/>
                </a:rPr>
                <a:t> </a:t>
              </a:r>
              <a:r>
                <a:rPr sz="2100" spc="-5" dirty="0">
                  <a:latin typeface="Symbol"/>
                  <a:cs typeface="Symbol"/>
                </a:rPr>
                <a:t></a:t>
              </a:r>
              <a:r>
                <a:rPr sz="2100" spc="-265" dirty="0">
                  <a:latin typeface="Times New Roman"/>
                  <a:cs typeface="Times New Roman"/>
                </a:rPr>
                <a:t> </a:t>
              </a:r>
              <a:r>
                <a:rPr sz="2100" i="1" spc="100" dirty="0">
                  <a:latin typeface="Times New Roman"/>
                  <a:cs typeface="Times New Roman"/>
                </a:rPr>
                <a:t>d</a:t>
              </a:r>
              <a:r>
                <a:rPr sz="2100" spc="100" dirty="0">
                  <a:latin typeface="Arial Black"/>
                  <a:cs typeface="Arial Black"/>
                </a:rPr>
                <a:t>l</a:t>
              </a:r>
              <a:r>
                <a:rPr sz="2100" spc="-204" dirty="0">
                  <a:latin typeface="Arial Black"/>
                  <a:cs typeface="Arial Black"/>
                </a:rPr>
                <a:t> </a:t>
              </a:r>
              <a:r>
                <a:rPr sz="2100" spc="-5" dirty="0">
                  <a:latin typeface="Symbol"/>
                  <a:cs typeface="Symbol"/>
                </a:rPr>
                <a:t></a:t>
              </a:r>
              <a:r>
                <a:rPr sz="2100" spc="25" dirty="0">
                  <a:latin typeface="Times New Roman"/>
                  <a:cs typeface="Times New Roman"/>
                </a:rPr>
                <a:t> </a:t>
              </a:r>
              <a:r>
                <a:rPr sz="2100" i="1" spc="5" dirty="0">
                  <a:latin typeface="Times New Roman"/>
                  <a:cs typeface="Times New Roman"/>
                </a:rPr>
                <a:t>B</a:t>
              </a:r>
              <a:r>
                <a:rPr sz="2100" spc="5" dirty="0">
                  <a:latin typeface="Times New Roman"/>
                  <a:cs typeface="Times New Roman"/>
                </a:rPr>
                <a:t>(2</a:t>
              </a:r>
              <a:r>
                <a:rPr sz="2200" i="1" spc="5" dirty="0">
                  <a:latin typeface="Symbol"/>
                  <a:cs typeface="Symbol"/>
                </a:rPr>
                <a:t></a:t>
              </a:r>
              <a:r>
                <a:rPr sz="2100" i="1" spc="5" dirty="0">
                  <a:latin typeface="Times New Roman"/>
                  <a:cs typeface="Times New Roman"/>
                </a:rPr>
                <a:t>r</a:t>
              </a:r>
              <a:r>
                <a:rPr sz="2100" spc="5" dirty="0">
                  <a:latin typeface="Times New Roman"/>
                  <a:cs typeface="Times New Roman"/>
                </a:rPr>
                <a:t>)</a:t>
              </a:r>
              <a:endParaRPr sz="2100">
                <a:latin typeface="Times New Roman"/>
                <a:cs typeface="Times New Roman"/>
              </a:endParaRPr>
            </a:p>
            <a:p>
              <a:pPr marL="471170">
                <a:lnSpc>
                  <a:spcPts val="790"/>
                </a:lnSpc>
                <a:spcBef>
                  <a:spcPts val="1135"/>
                </a:spcBef>
                <a:tabLst>
                  <a:tab pos="1743710" algn="l"/>
                </a:tabLst>
              </a:pPr>
              <a:r>
                <a:rPr sz="2100" spc="-5" dirty="0">
                  <a:latin typeface="Symbol"/>
                  <a:cs typeface="Symbol"/>
                </a:rPr>
                <a:t></a:t>
              </a:r>
              <a:r>
                <a:rPr sz="2100" spc="-5" dirty="0">
                  <a:latin typeface="Times New Roman"/>
                  <a:cs typeface="Times New Roman"/>
                </a:rPr>
                <a:t> </a:t>
              </a:r>
              <a:r>
                <a:rPr sz="1800" i="1" spc="15" baseline="-23148" dirty="0">
                  <a:latin typeface="Times New Roman"/>
                  <a:cs typeface="Times New Roman"/>
                </a:rPr>
                <a:t>E</a:t>
              </a:r>
              <a:r>
                <a:rPr sz="1800" i="1" spc="202" baseline="-23148" dirty="0">
                  <a:latin typeface="Times New Roman"/>
                  <a:cs typeface="Times New Roman"/>
                </a:rPr>
                <a:t> </a:t>
              </a:r>
              <a:r>
                <a:rPr sz="2100" spc="-5" dirty="0">
                  <a:latin typeface="Symbol"/>
                  <a:cs typeface="Symbol"/>
                </a:rPr>
                <a:t></a:t>
              </a:r>
              <a:r>
                <a:rPr sz="2100" spc="35" dirty="0">
                  <a:latin typeface="Times New Roman"/>
                  <a:cs typeface="Times New Roman"/>
                </a:rPr>
                <a:t> </a:t>
              </a:r>
              <a:r>
                <a:rPr sz="2100" i="1" spc="-20" dirty="0">
                  <a:latin typeface="Times New Roman"/>
                  <a:cs typeface="Times New Roman"/>
                </a:rPr>
                <a:t>E</a:t>
              </a:r>
              <a:r>
                <a:rPr sz="2100" spc="-20" dirty="0">
                  <a:latin typeface="Times New Roman"/>
                  <a:cs typeface="Times New Roman"/>
                </a:rPr>
                <a:t>(</a:t>
              </a:r>
              <a:r>
                <a:rPr sz="2200" i="1" spc="-20" dirty="0">
                  <a:latin typeface="Symbol"/>
                  <a:cs typeface="Symbol"/>
                </a:rPr>
                <a:t></a:t>
              </a:r>
              <a:r>
                <a:rPr sz="2100" i="1" spc="-20" dirty="0">
                  <a:latin typeface="Times New Roman"/>
                  <a:cs typeface="Times New Roman"/>
                </a:rPr>
                <a:t>r	</a:t>
              </a:r>
              <a:r>
                <a:rPr sz="2100" spc="-5" dirty="0">
                  <a:latin typeface="Times New Roman"/>
                  <a:cs typeface="Times New Roman"/>
                </a:rPr>
                <a:t>)</a:t>
              </a:r>
              <a:endParaRPr sz="2100">
                <a:latin typeface="Times New Roman"/>
                <a:cs typeface="Times New Roman"/>
              </a:endParaRPr>
            </a:p>
            <a:p>
              <a:pPr marL="1635760">
                <a:lnSpc>
                  <a:spcPts val="710"/>
                </a:lnSpc>
              </a:pPr>
              <a:r>
                <a:rPr sz="1200" spc="10" dirty="0">
                  <a:latin typeface="Times New Roman"/>
                  <a:cs typeface="Times New Roman"/>
                </a:rPr>
                <a:t>2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8" name="object 35"/>
            <p:cNvSpPr txBox="1"/>
            <p:nvPr/>
          </p:nvSpPr>
          <p:spPr>
            <a:xfrm>
              <a:off x="6472034" y="9987053"/>
              <a:ext cx="93980" cy="148759"/>
            </a:xfrm>
            <a:prstGeom prst="rect">
              <a:avLst/>
            </a:prstGeom>
          </p:spPr>
          <p:txBody>
            <a:bodyPr vert="horz" wrap="square" lIns="0" tIns="25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20"/>
                </a:spcBef>
              </a:pPr>
              <a:r>
                <a:rPr sz="950" spc="5" dirty="0">
                  <a:latin typeface="Arial"/>
                  <a:cs typeface="Arial"/>
                </a:rPr>
                <a:t>4</a:t>
              </a:r>
              <a:endParaRPr sz="95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Faraday’s Law</a:t>
            </a:r>
            <a:r>
              <a:rPr lang="en-US" dirty="0" smtClean="0">
                <a:latin typeface="Arial"/>
                <a:cs typeface="Arial"/>
              </a:rPr>
              <a:t/>
            </a:r>
            <a:br>
              <a:rPr lang="en-US" dirty="0" smtClean="0">
                <a:latin typeface="Arial"/>
                <a:cs typeface="Arial"/>
              </a:rPr>
            </a:br>
            <a:endParaRPr lang="en-US" dirty="0"/>
          </a:p>
        </p:txBody>
      </p:sp>
      <p:grpSp>
        <p:nvGrpSpPr>
          <p:cNvPr id="4" name="Content Placeholder 3"/>
          <p:cNvGrpSpPr>
            <a:grpSpLocks noGrp="1"/>
          </p:cNvGrpSpPr>
          <p:nvPr>
            <p:ph idx="1"/>
          </p:nvPr>
        </p:nvGrpSpPr>
        <p:grpSpPr>
          <a:xfrm>
            <a:off x="457200" y="1600200"/>
            <a:ext cx="8229600" cy="4525963"/>
            <a:chOff x="997355" y="5802566"/>
            <a:chExt cx="5570106" cy="4333246"/>
          </a:xfrm>
        </p:grpSpPr>
        <p:sp>
          <p:nvSpPr>
            <p:cNvPr id="5" name="object 12"/>
            <p:cNvSpPr/>
            <p:nvPr/>
          </p:nvSpPr>
          <p:spPr>
            <a:xfrm>
              <a:off x="4105922" y="9508705"/>
              <a:ext cx="313055" cy="0"/>
            </a:xfrm>
            <a:custGeom>
              <a:avLst/>
              <a:gdLst/>
              <a:ahLst/>
              <a:cxnLst/>
              <a:rect l="l" t="t" r="r" b="b"/>
              <a:pathLst>
                <a:path w="313054">
                  <a:moveTo>
                    <a:pt x="0" y="0"/>
                  </a:moveTo>
                  <a:lnTo>
                    <a:pt x="312788" y="0"/>
                  </a:lnTo>
                </a:path>
              </a:pathLst>
            </a:custGeom>
            <a:ln w="9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3"/>
            <p:cNvSpPr txBox="1"/>
            <p:nvPr/>
          </p:nvSpPr>
          <p:spPr>
            <a:xfrm>
              <a:off x="4158932" y="9502827"/>
              <a:ext cx="199390" cy="283411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750" i="1" dirty="0">
                  <a:latin typeface="Times New Roman"/>
                  <a:cs typeface="Times New Roman"/>
                </a:rPr>
                <a:t>dt</a:t>
              </a:r>
              <a:endParaRPr sz="1750">
                <a:latin typeface="Times New Roman"/>
                <a:cs typeface="Times New Roman"/>
              </a:endParaRPr>
            </a:p>
          </p:txBody>
        </p:sp>
        <p:sp>
          <p:nvSpPr>
            <p:cNvPr id="7" name="object 14"/>
            <p:cNvSpPr txBox="1"/>
            <p:nvPr/>
          </p:nvSpPr>
          <p:spPr>
            <a:xfrm>
              <a:off x="3218446" y="9477116"/>
              <a:ext cx="293370" cy="16991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000" i="1" spc="15" dirty="0">
                  <a:latin typeface="Times New Roman"/>
                  <a:cs typeface="Times New Roman"/>
                </a:rPr>
                <a:t>EMF</a:t>
              </a:r>
              <a:endParaRPr sz="1000">
                <a:latin typeface="Times New Roman"/>
                <a:cs typeface="Times New Roman"/>
              </a:endParaRPr>
            </a:p>
          </p:txBody>
        </p:sp>
        <p:sp>
          <p:nvSpPr>
            <p:cNvPr id="8" name="object 15"/>
            <p:cNvSpPr txBox="1"/>
            <p:nvPr/>
          </p:nvSpPr>
          <p:spPr>
            <a:xfrm>
              <a:off x="3056887" y="9328275"/>
              <a:ext cx="1397635" cy="27134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  <a:tabLst>
                  <a:tab pos="528320" algn="l"/>
                </a:tabLst>
              </a:pPr>
              <a:r>
                <a:rPr sz="1750" i="1" spc="5" dirty="0">
                  <a:latin typeface="Times New Roman"/>
                  <a:cs typeface="Times New Roman"/>
                </a:rPr>
                <a:t>V</a:t>
              </a:r>
              <a:r>
                <a:rPr sz="1750" i="1" spc="5">
                  <a:latin typeface="Times New Roman"/>
                  <a:cs typeface="Times New Roman"/>
                </a:rPr>
                <a:t>	</a:t>
              </a:r>
              <a:r>
                <a:rPr lang="en-US" sz="1750" i="1" spc="5" dirty="0" smtClean="0">
                  <a:latin typeface="Times New Roman"/>
                  <a:cs typeface="Times New Roman"/>
                </a:rPr>
                <a:t>      </a:t>
              </a:r>
              <a:r>
                <a:rPr sz="1750" spc="5" smtClean="0">
                  <a:latin typeface="Symbol"/>
                  <a:cs typeface="Symbol"/>
                </a:rPr>
                <a:t></a:t>
              </a:r>
              <a:r>
                <a:rPr sz="1750" spc="5" smtClean="0">
                  <a:latin typeface="Times New Roman"/>
                  <a:cs typeface="Times New Roman"/>
                </a:rPr>
                <a:t> </a:t>
              </a:r>
              <a:r>
                <a:rPr sz="1750" spc="70" smtClean="0">
                  <a:latin typeface="Symbol"/>
                  <a:cs typeface="Symbol"/>
                </a:rPr>
                <a:t></a:t>
              </a:r>
              <a:r>
                <a:rPr lang="en-US" sz="1750" spc="70" dirty="0" smtClean="0">
                  <a:latin typeface="Symbol"/>
                  <a:cs typeface="Symbol"/>
                </a:rPr>
                <a:t>  </a:t>
              </a:r>
              <a:r>
                <a:rPr sz="1750" i="1" spc="70" smtClean="0">
                  <a:latin typeface="Times New Roman"/>
                  <a:cs typeface="Times New Roman"/>
                </a:rPr>
                <a:t>N</a:t>
              </a:r>
              <a:r>
                <a:rPr sz="1750" i="1" spc="35" smtClean="0">
                  <a:latin typeface="Times New Roman"/>
                  <a:cs typeface="Times New Roman"/>
                </a:rPr>
                <a:t> </a:t>
              </a:r>
              <a:r>
                <a:rPr lang="en-US" sz="1750" i="1" spc="35" dirty="0" smtClean="0">
                  <a:latin typeface="Times New Roman"/>
                  <a:cs typeface="Times New Roman"/>
                </a:rPr>
                <a:t> </a:t>
              </a:r>
              <a:r>
                <a:rPr sz="2625" i="1" baseline="34920" smtClean="0">
                  <a:latin typeface="Times New Roman"/>
                  <a:cs typeface="Times New Roman"/>
                </a:rPr>
                <a:t>d</a:t>
              </a:r>
              <a:r>
                <a:rPr sz="2625" baseline="34920" dirty="0">
                  <a:latin typeface="Symbol"/>
                  <a:cs typeface="Symbol"/>
                </a:rPr>
                <a:t></a:t>
              </a:r>
              <a:endParaRPr sz="2625" baseline="34920">
                <a:latin typeface="Symbol"/>
                <a:cs typeface="Symbol"/>
              </a:endParaRPr>
            </a:p>
          </p:txBody>
        </p:sp>
        <p:sp>
          <p:nvSpPr>
            <p:cNvPr id="9" name="object 16"/>
            <p:cNvSpPr txBox="1"/>
            <p:nvPr/>
          </p:nvSpPr>
          <p:spPr>
            <a:xfrm>
              <a:off x="997355" y="5802566"/>
              <a:ext cx="5530850" cy="982238"/>
            </a:xfrm>
            <a:prstGeom prst="rect">
              <a:avLst/>
            </a:prstGeom>
          </p:spPr>
          <p:txBody>
            <a:bodyPr vert="horz" wrap="square" lIns="0" tIns="1574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855"/>
                </a:spcBef>
              </a:pPr>
              <a:r>
                <a:rPr sz="1650" smtClean="0">
                  <a:latin typeface="Arial"/>
                  <a:cs typeface="Arial"/>
                </a:rPr>
                <a:t>The </a:t>
              </a:r>
              <a:r>
                <a:rPr sz="1650" dirty="0">
                  <a:latin typeface="Arial"/>
                  <a:cs typeface="Arial"/>
                </a:rPr>
                <a:t>emf is always opposite to the sign of the change </a:t>
              </a:r>
              <a:r>
                <a:rPr sz="1650">
                  <a:latin typeface="Arial"/>
                  <a:cs typeface="Arial"/>
                </a:rPr>
                <a:t>in</a:t>
              </a:r>
              <a:r>
                <a:rPr sz="1650" spc="25">
                  <a:latin typeface="Arial"/>
                  <a:cs typeface="Arial"/>
                </a:rPr>
                <a:t> </a:t>
              </a:r>
              <a:r>
                <a:rPr sz="1650" smtClean="0">
                  <a:latin typeface="Arial"/>
                  <a:cs typeface="Arial"/>
                </a:rPr>
                <a:t>flux</a:t>
              </a:r>
              <a:r>
                <a:rPr lang="en-US" sz="1650" dirty="0" smtClean="0">
                  <a:latin typeface="Symbol"/>
                  <a:cs typeface="Symbol"/>
                </a:rPr>
                <a:t> .</a:t>
              </a:r>
              <a:endParaRPr sz="1650">
                <a:latin typeface="Arial"/>
                <a:cs typeface="Arial"/>
              </a:endParaRPr>
            </a:p>
            <a:p>
              <a:pPr marL="12700" marR="41275">
                <a:lnSpc>
                  <a:spcPts val="1950"/>
                </a:lnSpc>
                <a:spcBef>
                  <a:spcPts val="120"/>
                </a:spcBef>
              </a:pPr>
              <a:r>
                <a:rPr sz="1650" smtClean="0">
                  <a:latin typeface="Arial"/>
                  <a:cs typeface="Arial"/>
                </a:rPr>
                <a:t>This </a:t>
              </a:r>
              <a:r>
                <a:rPr sz="1650" dirty="0">
                  <a:latin typeface="Arial"/>
                  <a:cs typeface="Arial"/>
                </a:rPr>
                <a:t>feature can be incorporated into Faraday’s law by  including a negative</a:t>
              </a:r>
              <a:r>
                <a:rPr sz="1650" spc="-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sign.</a:t>
              </a:r>
              <a:endParaRPr sz="1650">
                <a:latin typeface="Arial"/>
                <a:cs typeface="Arial"/>
              </a:endParaRPr>
            </a:p>
            <a:p>
              <a:pPr marL="12700" marR="26670">
                <a:lnSpc>
                  <a:spcPct val="100000"/>
                </a:lnSpc>
                <a:spcBef>
                  <a:spcPts val="745"/>
                </a:spcBef>
              </a:pPr>
              <a:r>
                <a:rPr sz="1650" dirty="0">
                  <a:latin typeface="Arial"/>
                  <a:cs typeface="Arial"/>
                </a:rPr>
                <a:t>The modern statement of Faraday’s law of electromagnetic  induction</a:t>
              </a:r>
              <a:r>
                <a:rPr sz="1650" spc="-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is</a:t>
              </a:r>
              <a:endParaRPr sz="1650">
                <a:latin typeface="Arial"/>
                <a:cs typeface="Arial"/>
              </a:endParaRPr>
            </a:p>
          </p:txBody>
        </p:sp>
        <p:sp>
          <p:nvSpPr>
            <p:cNvPr id="10" name="object 17"/>
            <p:cNvSpPr txBox="1"/>
            <p:nvPr/>
          </p:nvSpPr>
          <p:spPr>
            <a:xfrm>
              <a:off x="1046771" y="8576560"/>
              <a:ext cx="5520690" cy="52129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Suppose that the loop is replaced by a coil with </a:t>
              </a:r>
              <a:r>
                <a:rPr sz="1650" i="1" dirty="0">
                  <a:latin typeface="Arial"/>
                  <a:cs typeface="Arial"/>
                </a:rPr>
                <a:t>N </a:t>
              </a:r>
              <a:r>
                <a:rPr sz="1650" spc="-5" dirty="0">
                  <a:latin typeface="Arial"/>
                  <a:cs typeface="Arial"/>
                </a:rPr>
                <a:t>turn. The  </a:t>
              </a:r>
              <a:r>
                <a:rPr sz="1650" dirty="0">
                  <a:latin typeface="Arial"/>
                  <a:cs typeface="Arial"/>
                </a:rPr>
                <a:t>net emf induced in a coil with </a:t>
              </a:r>
              <a:r>
                <a:rPr sz="1650" i="1" dirty="0">
                  <a:latin typeface="Arial"/>
                  <a:cs typeface="Arial"/>
                </a:rPr>
                <a:t>N </a:t>
              </a:r>
              <a:r>
                <a:rPr sz="1650" dirty="0">
                  <a:latin typeface="Arial"/>
                  <a:cs typeface="Arial"/>
                </a:rPr>
                <a:t>turns</a:t>
              </a:r>
              <a:r>
                <a:rPr sz="1650" spc="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is</a:t>
              </a:r>
              <a:endParaRPr sz="1650">
                <a:latin typeface="Arial"/>
                <a:cs typeface="Arial"/>
              </a:endParaRPr>
            </a:p>
          </p:txBody>
        </p:sp>
        <p:sp>
          <p:nvSpPr>
            <p:cNvPr id="11" name="object 18"/>
            <p:cNvSpPr/>
            <p:nvPr/>
          </p:nvSpPr>
          <p:spPr>
            <a:xfrm>
              <a:off x="3952418" y="8129790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453" y="0"/>
                  </a:lnTo>
                </a:path>
              </a:pathLst>
            </a:custGeom>
            <a:ln w="9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9"/>
            <p:cNvSpPr txBox="1"/>
            <p:nvPr/>
          </p:nvSpPr>
          <p:spPr>
            <a:xfrm>
              <a:off x="4008057" y="8124536"/>
              <a:ext cx="207010" cy="29367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800" i="1" spc="10" dirty="0">
                  <a:latin typeface="Times New Roman"/>
                  <a:cs typeface="Times New Roman"/>
                </a:rPr>
                <a:t>dt</a:t>
              </a:r>
              <a:endParaRPr sz="1800">
                <a:latin typeface="Times New Roman"/>
                <a:cs typeface="Times New Roman"/>
              </a:endParaRPr>
            </a:p>
          </p:txBody>
        </p:sp>
        <p:sp>
          <p:nvSpPr>
            <p:cNvPr id="13" name="object 20"/>
            <p:cNvSpPr txBox="1"/>
            <p:nvPr/>
          </p:nvSpPr>
          <p:spPr>
            <a:xfrm>
              <a:off x="3082816" y="7942626"/>
              <a:ext cx="167640" cy="29367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800" i="1" spc="20" dirty="0">
                  <a:latin typeface="Times New Roman"/>
                  <a:cs typeface="Times New Roman"/>
                </a:rPr>
                <a:t>V</a:t>
              </a:r>
              <a:endParaRPr sz="1800">
                <a:latin typeface="Times New Roman"/>
                <a:cs typeface="Times New Roman"/>
              </a:endParaRPr>
            </a:p>
          </p:txBody>
        </p:sp>
        <p:sp>
          <p:nvSpPr>
            <p:cNvPr id="14" name="object 21"/>
            <p:cNvSpPr txBox="1"/>
            <p:nvPr/>
          </p:nvSpPr>
          <p:spPr>
            <a:xfrm>
              <a:off x="3224758" y="8097991"/>
              <a:ext cx="304800" cy="17697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050" i="1" spc="10" dirty="0">
                  <a:latin typeface="Times New Roman"/>
                  <a:cs typeface="Times New Roman"/>
                </a:rPr>
                <a:t>EMF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15" name="object 22"/>
            <p:cNvSpPr txBox="1"/>
            <p:nvPr/>
          </p:nvSpPr>
          <p:spPr>
            <a:xfrm>
              <a:off x="3568931" y="7795962"/>
              <a:ext cx="731520" cy="28116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30"/>
                </a:spcBef>
              </a:pPr>
              <a:r>
                <a:rPr sz="2700" spc="22" baseline="-35493" dirty="0">
                  <a:latin typeface="Symbol"/>
                  <a:cs typeface="Symbol"/>
                </a:rPr>
                <a:t></a:t>
              </a:r>
              <a:r>
                <a:rPr sz="2700" spc="22" baseline="-35493" dirty="0">
                  <a:latin typeface="Times New Roman"/>
                  <a:cs typeface="Times New Roman"/>
                </a:rPr>
                <a:t> </a:t>
              </a:r>
              <a:r>
                <a:rPr sz="2700" spc="22" baseline="-35493">
                  <a:latin typeface="Symbol"/>
                  <a:cs typeface="Symbol"/>
                </a:rPr>
                <a:t></a:t>
              </a:r>
              <a:r>
                <a:rPr sz="2700" spc="-225" baseline="-35493">
                  <a:latin typeface="Times New Roman"/>
                  <a:cs typeface="Times New Roman"/>
                </a:rPr>
                <a:t> </a:t>
              </a:r>
              <a:r>
                <a:rPr lang="en-US" sz="2700" spc="-225" baseline="-35493" dirty="0" smtClean="0">
                  <a:latin typeface="Times New Roman"/>
                  <a:cs typeface="Times New Roman"/>
                </a:rPr>
                <a:t>      </a:t>
              </a:r>
              <a:r>
                <a:rPr sz="1800" i="1" spc="15" smtClean="0">
                  <a:latin typeface="Times New Roman"/>
                  <a:cs typeface="Times New Roman"/>
                </a:rPr>
                <a:t>d</a:t>
              </a:r>
              <a:r>
                <a:rPr sz="1800" spc="15" dirty="0">
                  <a:latin typeface="Symbol"/>
                  <a:cs typeface="Symbol"/>
                </a:rPr>
                <a:t></a:t>
              </a:r>
              <a:endParaRPr sz="1800">
                <a:latin typeface="Symbol"/>
                <a:cs typeface="Symbol"/>
              </a:endParaRPr>
            </a:p>
          </p:txBody>
        </p:sp>
        <p:sp>
          <p:nvSpPr>
            <p:cNvPr id="16" name="object 24"/>
            <p:cNvSpPr txBox="1"/>
            <p:nvPr/>
          </p:nvSpPr>
          <p:spPr>
            <a:xfrm>
              <a:off x="6404216" y="9987053"/>
              <a:ext cx="161290" cy="148759"/>
            </a:xfrm>
            <a:prstGeom prst="rect">
              <a:avLst/>
            </a:prstGeom>
          </p:spPr>
          <p:txBody>
            <a:bodyPr vert="horz" wrap="square" lIns="0" tIns="25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20"/>
                </a:spcBef>
              </a:pPr>
              <a:r>
                <a:rPr sz="950" dirty="0">
                  <a:latin typeface="Arial"/>
                  <a:cs typeface="Arial"/>
                </a:rPr>
                <a:t>10</a:t>
              </a:r>
              <a:endParaRPr sz="95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1143000"/>
          </a:xfrm>
        </p:spPr>
        <p:txBody>
          <a:bodyPr/>
          <a:lstStyle/>
          <a:p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Derivation </a:t>
            </a:r>
            <a:r>
              <a:rPr lang="en-US" dirty="0" smtClean="0">
                <a:solidFill>
                  <a:srgbClr val="0000CC"/>
                </a:solidFill>
                <a:latin typeface="Arial"/>
                <a:cs typeface="Arial"/>
              </a:rPr>
              <a:t>of </a:t>
            </a:r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the </a:t>
            </a:r>
            <a:r>
              <a:rPr lang="en-US" dirty="0" smtClean="0">
                <a:solidFill>
                  <a:srgbClr val="0000CC"/>
                </a:solidFill>
                <a:latin typeface="Arial"/>
                <a:cs typeface="Arial"/>
              </a:rPr>
              <a:t>Wave</a:t>
            </a:r>
            <a:r>
              <a:rPr lang="en-US" spc="-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CC"/>
                </a:solidFill>
                <a:latin typeface="Arial"/>
                <a:cs typeface="Arial"/>
              </a:rPr>
              <a:t>Equation</a:t>
            </a:r>
            <a:endParaRPr lang="en-US" dirty="0"/>
          </a:p>
        </p:txBody>
      </p:sp>
      <p:sp>
        <p:nvSpPr>
          <p:cNvPr id="4" name="object 2"/>
          <p:cNvSpPr txBox="1"/>
          <p:nvPr/>
        </p:nvSpPr>
        <p:spPr>
          <a:xfrm>
            <a:off x="6854660" y="6480106"/>
            <a:ext cx="161290" cy="16094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dirty="0">
                <a:latin typeface="Arial"/>
                <a:cs typeface="Arial"/>
              </a:rPr>
              <a:t>13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1447800" y="2209800"/>
            <a:ext cx="5649595" cy="918841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50"/>
              </a:spcBef>
            </a:pPr>
            <a:r>
              <a:rPr sz="1650" smtClean="0">
                <a:latin typeface="Arial"/>
                <a:cs typeface="Arial"/>
              </a:rPr>
              <a:t>Mathematical </a:t>
            </a:r>
            <a:r>
              <a:rPr sz="1650" dirty="0">
                <a:latin typeface="Arial"/>
                <a:cs typeface="Arial"/>
              </a:rPr>
              <a:t>manipulation of Faraday’s law and Ampere-  Maxwell law leads directly to a wave equation for the electric  and magnetic</a:t>
            </a:r>
            <a:r>
              <a:rPr sz="1650" spc="-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field.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95951" y="4642052"/>
            <a:ext cx="4491857" cy="125286"/>
            <a:chOff x="1845507" y="2797168"/>
            <a:chExt cx="4491857" cy="125286"/>
          </a:xfrm>
        </p:grpSpPr>
        <p:sp>
          <p:nvSpPr>
            <p:cNvPr id="7" name="object 5"/>
            <p:cNvSpPr/>
            <p:nvPr/>
          </p:nvSpPr>
          <p:spPr>
            <a:xfrm>
              <a:off x="2807437" y="2874200"/>
              <a:ext cx="431165" cy="0"/>
            </a:xfrm>
            <a:custGeom>
              <a:avLst/>
              <a:gdLst/>
              <a:ahLst/>
              <a:cxnLst/>
              <a:rect l="l" t="t" r="r" b="b"/>
              <a:pathLst>
                <a:path w="431164">
                  <a:moveTo>
                    <a:pt x="0" y="0"/>
                  </a:moveTo>
                  <a:lnTo>
                    <a:pt x="431076" y="0"/>
                  </a:lnTo>
                </a:path>
              </a:pathLst>
            </a:custGeom>
            <a:ln w="9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1845507" y="2825426"/>
              <a:ext cx="85991" cy="970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5864924" y="2850019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084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4073570" y="2797168"/>
              <a:ext cx="93611" cy="1051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9"/>
          <p:cNvGraphicFramePr>
            <a:graphicFrameLocks noGrp="1"/>
          </p:cNvGraphicFramePr>
          <p:nvPr/>
        </p:nvGraphicFramePr>
        <p:xfrm>
          <a:off x="1485863" y="3581400"/>
          <a:ext cx="5563235" cy="31242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1935"/>
                <a:gridCol w="2781300"/>
              </a:tblGrid>
              <a:tr h="886252">
                <a:tc>
                  <a:txBody>
                    <a:bodyPr/>
                    <a:lstStyle/>
                    <a:p>
                      <a:pPr marL="741680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Faraday’s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7462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Ampere-Maxwell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74625" marB="0">
                    <a:lnL w="9525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</a:tr>
              <a:tr h="914749">
                <a:tc>
                  <a:txBody>
                    <a:bodyPr/>
                    <a:lstStyle/>
                    <a:p>
                      <a:pPr marL="793750">
                        <a:lnSpc>
                          <a:spcPts val="2670"/>
                        </a:lnSpc>
                        <a:spcBef>
                          <a:spcPts val="415"/>
                        </a:spcBef>
                      </a:pPr>
                      <a:r>
                        <a:rPr sz="4000" spc="7" baseline="-13888" dirty="0">
                          <a:latin typeface="Symbol"/>
                          <a:cs typeface="Symbol"/>
                        </a:rPr>
                        <a:t></a:t>
                      </a:r>
                      <a:r>
                        <a:rPr sz="4000" spc="-615" baseline="-1388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b="1" spc="-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>
                          <a:latin typeface="Symbol"/>
                          <a:cs typeface="Symbol"/>
                        </a:rPr>
                        <a:t></a:t>
                      </a:r>
                      <a:r>
                        <a:rPr sz="1700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i="1" spc="85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700" spc="85" smtClean="0">
                          <a:latin typeface="Arial Black"/>
                          <a:cs typeface="Arial Black"/>
                        </a:rPr>
                        <a:t>l</a:t>
                      </a:r>
                      <a:r>
                        <a:rPr sz="1700" spc="-180" smtClean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70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7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i="1" spc="-7" baseline="3492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700" spc="-7" baseline="34920" dirty="0">
                          <a:latin typeface="Symbol"/>
                          <a:cs typeface="Symbol"/>
                        </a:rPr>
                        <a:t></a:t>
                      </a:r>
                      <a:r>
                        <a:rPr sz="2700" spc="-442" baseline="349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15" baseline="36111" dirty="0">
                          <a:latin typeface="Times New Roman"/>
                          <a:cs typeface="Times New Roman"/>
                        </a:rPr>
                        <a:t>B</a:t>
                      </a:r>
                      <a:endParaRPr sz="1600" baseline="36111">
                        <a:latin typeface="Times New Roman"/>
                        <a:cs typeface="Times New Roman"/>
                      </a:endParaRPr>
                    </a:p>
                    <a:p>
                      <a:pPr marR="713740" algn="r">
                        <a:lnSpc>
                          <a:spcPts val="1635"/>
                        </a:lnSpc>
                      </a:pPr>
                      <a:r>
                        <a:rPr sz="1700" i="1" dirty="0">
                          <a:latin typeface="Times New Roman"/>
                          <a:cs typeface="Times New Roman"/>
                        </a:rPr>
                        <a:t>dt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>
                        <a:lnSpc>
                          <a:spcPts val="2425"/>
                        </a:lnSpc>
                        <a:spcBef>
                          <a:spcPts val="15"/>
                        </a:spcBef>
                        <a:tabLst>
                          <a:tab pos="2053589" algn="l"/>
                        </a:tabLst>
                      </a:pPr>
                      <a:r>
                        <a:rPr sz="4200" spc="-7" baseline="-13645" dirty="0">
                          <a:latin typeface="Symbol"/>
                          <a:cs typeface="Symbol"/>
                        </a:rPr>
                        <a:t></a:t>
                      </a:r>
                      <a:r>
                        <a:rPr sz="4200" spc="-660" baseline="-136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800" b="1" spc="-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800" spc="-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i="1" spc="9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800" spc="90" dirty="0">
                          <a:latin typeface="Arial Black"/>
                          <a:cs typeface="Arial Black"/>
                        </a:rPr>
                        <a:t>l</a:t>
                      </a:r>
                      <a:r>
                        <a:rPr sz="1800" spc="-18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i="1" spc="-6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2000" i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800" i="1" spc="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8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1800" spc="-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i="1" spc="-50" dirty="0">
                          <a:latin typeface="Symbol"/>
                          <a:cs typeface="Symbol"/>
                        </a:rPr>
                        <a:t>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800" i="1" spc="-7" baseline="35087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800" spc="-7" baseline="35087" dirty="0">
                          <a:latin typeface="Symbol"/>
                          <a:cs typeface="Symbol"/>
                        </a:rPr>
                        <a:t></a:t>
                      </a:r>
                      <a:r>
                        <a:rPr sz="2800" spc="-262" baseline="3508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i="1" baseline="35353" dirty="0"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5715">
                        <a:lnSpc>
                          <a:spcPts val="1285"/>
                        </a:lnSpc>
                        <a:tabLst>
                          <a:tab pos="1906270" algn="l"/>
                          <a:tab pos="2174875" algn="l"/>
                        </a:tabLst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	0	</a:t>
                      </a:r>
                      <a:r>
                        <a:rPr sz="2800" i="1" spc="-7" baseline="-29239" dirty="0">
                          <a:latin typeface="Times New Roman"/>
                          <a:cs typeface="Times New Roman"/>
                        </a:rPr>
                        <a:t>dt</a:t>
                      </a:r>
                      <a:endParaRPr sz="2800" baseline="-29239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</a:tr>
              <a:tr h="1323200">
                <a:tc>
                  <a:txBody>
                    <a:bodyPr/>
                    <a:lstStyle/>
                    <a:p>
                      <a:pPr marL="984885">
                        <a:lnSpc>
                          <a:spcPts val="1485"/>
                        </a:lnSpc>
                        <a:spcBef>
                          <a:spcPts val="1390"/>
                        </a:spcBef>
                      </a:pPr>
                      <a:r>
                        <a:rPr sz="1600" spc="80" dirty="0">
                          <a:latin typeface="Symbol"/>
                          <a:cs typeface="Symbol"/>
                        </a:rPr>
                        <a:t></a:t>
                      </a:r>
                      <a:r>
                        <a:rPr sz="160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00" u="sng" spc="-22" baseline="35185" dirty="0">
                          <a:uFill>
                            <a:solidFill>
                              <a:srgbClr val="000000"/>
                            </a:solidFill>
                          </a:uFill>
                          <a:latin typeface="Symbol"/>
                          <a:cs typeface="Symbol"/>
                        </a:rPr>
                        <a:t></a:t>
                      </a:r>
                      <a:r>
                        <a:rPr sz="2300" b="1" u="sng" spc="-22" baseline="3518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B</a:t>
                      </a:r>
                      <a:endParaRPr sz="2300" baseline="35185">
                        <a:latin typeface="Times New Roman"/>
                        <a:cs typeface="Times New Roman"/>
                      </a:endParaRPr>
                    </a:p>
                    <a:p>
                      <a:pPr marL="1765300">
                        <a:lnSpc>
                          <a:spcPts val="1485"/>
                        </a:lnSpc>
                      </a:pPr>
                      <a:r>
                        <a:rPr sz="1600" spc="-15" dirty="0">
                          <a:latin typeface="Symbol"/>
                          <a:cs typeface="Symbol"/>
                        </a:rPr>
                        <a:t></a:t>
                      </a:r>
                      <a:r>
                        <a:rPr sz="1600" i="1" spc="-15" dirty="0">
                          <a:latin typeface="Times New Roman"/>
                          <a:cs typeface="Times New Roman"/>
                        </a:rPr>
                        <a:t>t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765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715">
                        <a:lnSpc>
                          <a:spcPts val="1145"/>
                        </a:lnSpc>
                        <a:spcBef>
                          <a:spcPts val="1025"/>
                        </a:spcBef>
                        <a:tabLst>
                          <a:tab pos="1764030" algn="l"/>
                        </a:tabLst>
                      </a:pPr>
                      <a:r>
                        <a:rPr sz="1600" spc="80" smtClean="0">
                          <a:latin typeface="Symbol"/>
                          <a:cs typeface="Symbol"/>
                        </a:rPr>
                        <a:t></a:t>
                      </a:r>
                      <a:r>
                        <a:rPr sz="1600" spc="-204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B </a:t>
                      </a:r>
                      <a:r>
                        <a:rPr sz="16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30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6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25" dirty="0">
                          <a:latin typeface="Symbol"/>
                          <a:cs typeface="Symbol"/>
                        </a:rPr>
                        <a:t>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300" u="sng" spc="-22" baseline="35185" dirty="0">
                          <a:uFill>
                            <a:solidFill>
                              <a:srgbClr val="000000"/>
                            </a:solidFill>
                          </a:uFill>
                          <a:latin typeface="Symbol"/>
                          <a:cs typeface="Symbol"/>
                        </a:rPr>
                        <a:t></a:t>
                      </a:r>
                      <a:r>
                        <a:rPr sz="2300" b="1" u="sng" spc="-22" baseline="3518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E</a:t>
                      </a:r>
                      <a:endParaRPr sz="2300" baseline="35185">
                        <a:latin typeface="Times New Roman"/>
                        <a:cs typeface="Times New Roman"/>
                      </a:endParaRPr>
                    </a:p>
                    <a:p>
                      <a:pPr marL="1493520">
                        <a:lnSpc>
                          <a:spcPts val="1085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0 </a:t>
                      </a:r>
                      <a:r>
                        <a:rPr sz="800" spc="1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800" spc="150" dirty="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2300" spc="-22" baseline="-29629" smtClean="0">
                          <a:latin typeface="Symbol"/>
                          <a:cs typeface="Symbol"/>
                        </a:rPr>
                        <a:t></a:t>
                      </a:r>
                      <a:r>
                        <a:rPr sz="2300" i="1" spc="-22" baseline="-29629" dirty="0">
                          <a:latin typeface="Times New Roman"/>
                          <a:cs typeface="Times New Roman"/>
                        </a:rPr>
                        <a:t>t</a:t>
                      </a:r>
                      <a:endParaRPr sz="2300" baseline="-29629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lnL w="9525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0"/>
          <p:cNvSpPr/>
          <p:nvPr/>
        </p:nvSpPr>
        <p:spPr>
          <a:xfrm>
            <a:off x="3619564" y="6099053"/>
            <a:ext cx="2287905" cy="0"/>
          </a:xfrm>
          <a:custGeom>
            <a:avLst/>
            <a:gdLst/>
            <a:ahLst/>
            <a:cxnLst/>
            <a:rect l="l" t="t" r="r" b="b"/>
            <a:pathLst>
              <a:path w="2287904">
                <a:moveTo>
                  <a:pt x="0" y="0"/>
                </a:moveTo>
                <a:lnTo>
                  <a:pt x="662914" y="0"/>
                </a:lnTo>
              </a:path>
              <a:path w="2287904">
                <a:moveTo>
                  <a:pt x="1971916" y="0"/>
                </a:moveTo>
                <a:lnTo>
                  <a:pt x="2287333" y="0"/>
                </a:lnTo>
              </a:path>
            </a:pathLst>
          </a:custGeom>
          <a:ln w="7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 txBox="1"/>
          <p:nvPr/>
        </p:nvSpPr>
        <p:spPr>
          <a:xfrm>
            <a:off x="5782222" y="6086743"/>
            <a:ext cx="81280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4" name="object 12"/>
          <p:cNvSpPr txBox="1"/>
          <p:nvPr/>
        </p:nvSpPr>
        <p:spPr>
          <a:xfrm>
            <a:off x="5318547" y="6070451"/>
            <a:ext cx="238125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10" dirty="0">
                <a:latin typeface="Times New Roman"/>
                <a:cs typeface="Times New Roman"/>
              </a:rPr>
              <a:t>0</a:t>
            </a:r>
            <a:r>
              <a:rPr sz="850" spc="50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0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5" name="object 13"/>
          <p:cNvSpPr txBox="1"/>
          <p:nvPr/>
        </p:nvSpPr>
        <p:spPr>
          <a:xfrm>
            <a:off x="4819129" y="5937971"/>
            <a:ext cx="81280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5617147" y="6092576"/>
            <a:ext cx="17081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Symbol"/>
                <a:cs typeface="Symbol"/>
              </a:rPr>
              <a:t>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5"/>
          <p:cNvSpPr txBox="1"/>
          <p:nvPr/>
        </p:nvSpPr>
        <p:spPr>
          <a:xfrm>
            <a:off x="3861296" y="6092576"/>
            <a:ext cx="17081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Symbol"/>
                <a:cs typeface="Symbol"/>
              </a:rPr>
              <a:t>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5563362" y="5823933"/>
            <a:ext cx="37465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latin typeface="Symbol"/>
                <a:cs typeface="Symbol"/>
              </a:rPr>
              <a:t></a:t>
            </a:r>
            <a:r>
              <a:rPr sz="1275" spc="82" baseline="42483" dirty="0">
                <a:latin typeface="Times New Roman"/>
                <a:cs typeface="Times New Roman"/>
              </a:rPr>
              <a:t>2</a:t>
            </a:r>
            <a:r>
              <a:rPr sz="1500" b="1" spc="5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7"/>
          <p:cNvSpPr txBox="1"/>
          <p:nvPr/>
        </p:nvSpPr>
        <p:spPr>
          <a:xfrm>
            <a:off x="3616856" y="5823933"/>
            <a:ext cx="6692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0" dirty="0">
                <a:latin typeface="Symbol"/>
                <a:cs typeface="Symbol"/>
              </a:rPr>
              <a:t></a:t>
            </a:r>
            <a:r>
              <a:rPr sz="1500" spc="50" dirty="0">
                <a:latin typeface="Times New Roman"/>
                <a:cs typeface="Times New Roman"/>
              </a:rPr>
              <a:t>(</a:t>
            </a:r>
            <a:r>
              <a:rPr sz="1500" spc="50" dirty="0">
                <a:latin typeface="Symbol"/>
                <a:cs typeface="Symbol"/>
              </a:rPr>
              <a:t>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b="1" spc="15" dirty="0">
                <a:latin typeface="Times New Roman"/>
                <a:cs typeface="Times New Roman"/>
              </a:rPr>
              <a:t>B</a:t>
            </a:r>
            <a:r>
              <a:rPr sz="1500" spc="1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2455039" y="5943790"/>
            <a:ext cx="114871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85" dirty="0">
                <a:latin typeface="Symbol"/>
                <a:cs typeface="Symbol"/>
              </a:rPr>
              <a:t></a:t>
            </a:r>
            <a:r>
              <a:rPr sz="1500" spc="-204" dirty="0">
                <a:latin typeface="Times New Roman"/>
                <a:cs typeface="Times New Roman"/>
              </a:rPr>
              <a:t> </a:t>
            </a:r>
            <a:r>
              <a:rPr sz="1500" spc="50" dirty="0">
                <a:latin typeface="Times New Roman"/>
                <a:cs typeface="Times New Roman"/>
              </a:rPr>
              <a:t>(</a:t>
            </a:r>
            <a:r>
              <a:rPr sz="1500" spc="50" dirty="0">
                <a:latin typeface="Symbol"/>
                <a:cs typeface="Symbol"/>
              </a:rPr>
              <a:t>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E</a:t>
            </a:r>
            <a:r>
              <a:rPr sz="1500" spc="5" dirty="0">
                <a:latin typeface="Times New Roman"/>
                <a:cs typeface="Times New Roman"/>
              </a:rPr>
              <a:t>)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19"/>
          <p:cNvSpPr txBox="1"/>
          <p:nvPr/>
        </p:nvSpPr>
        <p:spPr>
          <a:xfrm>
            <a:off x="4403829" y="5932962"/>
            <a:ext cx="1079500" cy="25583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mtClean="0">
                <a:latin typeface="Symbol"/>
                <a:cs typeface="Symbol"/>
              </a:rPr>
              <a:t></a:t>
            </a:r>
            <a:r>
              <a:rPr sz="1500" smtClean="0">
                <a:latin typeface="Times New Roman"/>
                <a:cs typeface="Times New Roman"/>
              </a:rPr>
              <a:t> </a:t>
            </a:r>
            <a:r>
              <a:rPr sz="1500" smtClean="0">
                <a:latin typeface="Symbol"/>
                <a:cs typeface="Symbol"/>
              </a:rPr>
              <a:t></a:t>
            </a:r>
            <a:r>
              <a:rPr sz="1500" smtClean="0">
                <a:latin typeface="Times New Roman"/>
                <a:cs typeface="Times New Roman"/>
              </a:rPr>
              <a:t> </a:t>
            </a:r>
            <a:r>
              <a:rPr sz="1500" b="1" smtClean="0">
                <a:latin typeface="Times New Roman"/>
                <a:cs typeface="Times New Roman"/>
              </a:rPr>
              <a:t>E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50" i="1" spc="-30" dirty="0">
                <a:latin typeface="Symbol"/>
                <a:cs typeface="Symbol"/>
              </a:rPr>
              <a:t></a:t>
            </a:r>
            <a:r>
              <a:rPr sz="1550" i="1" spc="3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</a:t>
            </a:r>
            <a:endParaRPr sz="15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71600" y="533400"/>
            <a:ext cx="5649595" cy="4436032"/>
            <a:chOff x="984656" y="5705141"/>
            <a:chExt cx="5649595" cy="4436032"/>
          </a:xfrm>
        </p:grpSpPr>
        <p:sp>
          <p:nvSpPr>
            <p:cNvPr id="3" name="object 45"/>
            <p:cNvSpPr txBox="1"/>
            <p:nvPr/>
          </p:nvSpPr>
          <p:spPr>
            <a:xfrm>
              <a:off x="6404216" y="9975451"/>
              <a:ext cx="161290" cy="160941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endParaRPr sz="950">
                <a:latin typeface="Arial"/>
                <a:cs typeface="Arial"/>
              </a:endParaRPr>
            </a:p>
          </p:txBody>
        </p:sp>
        <p:sp>
          <p:nvSpPr>
            <p:cNvPr id="4" name="object 46"/>
            <p:cNvSpPr/>
            <p:nvPr/>
          </p:nvSpPr>
          <p:spPr>
            <a:xfrm>
              <a:off x="3213798" y="7259217"/>
              <a:ext cx="300990" cy="0"/>
            </a:xfrm>
            <a:custGeom>
              <a:avLst/>
              <a:gdLst/>
              <a:ahLst/>
              <a:cxnLst/>
              <a:rect l="l" t="t" r="r" b="b"/>
              <a:pathLst>
                <a:path w="300989">
                  <a:moveTo>
                    <a:pt x="0" y="0"/>
                  </a:moveTo>
                  <a:lnTo>
                    <a:pt x="300710" y="0"/>
                  </a:lnTo>
                </a:path>
              </a:pathLst>
            </a:custGeom>
            <a:ln w="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47"/>
            <p:cNvSpPr/>
            <p:nvPr/>
          </p:nvSpPr>
          <p:spPr>
            <a:xfrm>
              <a:off x="3716896" y="7259217"/>
              <a:ext cx="527050" cy="0"/>
            </a:xfrm>
            <a:custGeom>
              <a:avLst/>
              <a:gdLst/>
              <a:ahLst/>
              <a:cxnLst/>
              <a:rect l="l" t="t" r="r" b="b"/>
              <a:pathLst>
                <a:path w="527050">
                  <a:moveTo>
                    <a:pt x="0" y="0"/>
                  </a:moveTo>
                  <a:lnTo>
                    <a:pt x="190309" y="0"/>
                  </a:lnTo>
                </a:path>
                <a:path w="527050">
                  <a:moveTo>
                    <a:pt x="226060" y="0"/>
                  </a:moveTo>
                  <a:lnTo>
                    <a:pt x="526757" y="0"/>
                  </a:lnTo>
                </a:path>
              </a:pathLst>
            </a:custGeom>
            <a:ln w="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8"/>
            <p:cNvSpPr txBox="1"/>
            <p:nvPr/>
          </p:nvSpPr>
          <p:spPr>
            <a:xfrm>
              <a:off x="3688791" y="7167601"/>
              <a:ext cx="228600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2250" i="1" spc="75" baseline="-24074" dirty="0">
                  <a:latin typeface="Times New Roman"/>
                  <a:cs typeface="Times New Roman"/>
                </a:rPr>
                <a:t>v</a:t>
              </a:r>
              <a:r>
                <a:rPr sz="850" spc="50" dirty="0">
                  <a:latin typeface="Times New Roman"/>
                  <a:cs typeface="Times New Roman"/>
                </a:rPr>
                <a:t>2</a:t>
              </a:r>
              <a:endParaRPr sz="850">
                <a:latin typeface="Times New Roman"/>
                <a:cs typeface="Times New Roman"/>
              </a:endParaRPr>
            </a:p>
          </p:txBody>
        </p:sp>
        <p:sp>
          <p:nvSpPr>
            <p:cNvPr id="7" name="object 49"/>
            <p:cNvSpPr txBox="1"/>
            <p:nvPr/>
          </p:nvSpPr>
          <p:spPr>
            <a:xfrm>
              <a:off x="3181940" y="7252773"/>
              <a:ext cx="1063625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0800">
                <a:lnSpc>
                  <a:spcPct val="100000"/>
                </a:lnSpc>
                <a:spcBef>
                  <a:spcPts val="100"/>
                </a:spcBef>
                <a:tabLst>
                  <a:tab pos="791845" algn="l"/>
                </a:tabLst>
              </a:pPr>
              <a:r>
                <a:rPr sz="1500" spc="30" dirty="0">
                  <a:latin typeface="Symbol"/>
                  <a:cs typeface="Symbol"/>
                </a:rPr>
                <a:t></a:t>
              </a:r>
              <a:r>
                <a:rPr sz="1500" i="1" spc="30" dirty="0">
                  <a:latin typeface="Times New Roman"/>
                  <a:cs typeface="Times New Roman"/>
                </a:rPr>
                <a:t>x</a:t>
              </a:r>
              <a:r>
                <a:rPr sz="1275" spc="44" baseline="42483" dirty="0">
                  <a:latin typeface="Times New Roman"/>
                  <a:cs typeface="Times New Roman"/>
                </a:rPr>
                <a:t>2	</a:t>
              </a:r>
              <a:r>
                <a:rPr sz="1500" spc="-10" dirty="0">
                  <a:latin typeface="Symbol"/>
                  <a:cs typeface="Symbol"/>
                </a:rPr>
                <a:t></a:t>
              </a:r>
              <a:r>
                <a:rPr sz="1500" i="1" spc="-10" dirty="0">
                  <a:latin typeface="Times New Roman"/>
                  <a:cs typeface="Times New Roman"/>
                </a:rPr>
                <a:t>t</a:t>
              </a:r>
              <a:r>
                <a:rPr sz="1500" i="1" spc="-250" dirty="0">
                  <a:latin typeface="Times New Roman"/>
                  <a:cs typeface="Times New Roman"/>
                </a:rPr>
                <a:t> </a:t>
              </a:r>
              <a:r>
                <a:rPr sz="1275" spc="15" baseline="42483" dirty="0">
                  <a:latin typeface="Times New Roman"/>
                  <a:cs typeface="Times New Roman"/>
                </a:rPr>
                <a:t>2</a:t>
              </a:r>
              <a:endParaRPr sz="1275" baseline="42483">
                <a:latin typeface="Times New Roman"/>
                <a:cs typeface="Times New Roman"/>
              </a:endParaRPr>
            </a:p>
          </p:txBody>
        </p:sp>
        <p:sp>
          <p:nvSpPr>
            <p:cNvPr id="8" name="object 50"/>
            <p:cNvSpPr txBox="1"/>
            <p:nvPr/>
          </p:nvSpPr>
          <p:spPr>
            <a:xfrm>
              <a:off x="984656" y="5705141"/>
              <a:ext cx="5649595" cy="1542089"/>
            </a:xfrm>
            <a:prstGeom prst="rect">
              <a:avLst/>
            </a:prstGeom>
          </p:spPr>
          <p:txBody>
            <a:bodyPr vert="horz" wrap="square" lIns="0" tIns="155575" rIns="0" bIns="0" rtlCol="0">
              <a:spAutoFit/>
            </a:bodyPr>
            <a:lstStyle/>
            <a:p>
              <a:pPr marL="1010285">
                <a:lnSpc>
                  <a:spcPct val="100000"/>
                </a:lnSpc>
                <a:spcBef>
                  <a:spcPts val="1225"/>
                </a:spcBef>
              </a:pPr>
              <a:r>
                <a:rPr lang="en-US" sz="2000" spc="-5" dirty="0" smtClean="0">
                  <a:solidFill>
                    <a:srgbClr val="0000CC"/>
                  </a:solidFill>
                  <a:latin typeface="Arial"/>
                  <a:cs typeface="Arial"/>
                </a:rPr>
                <a:t>    </a:t>
              </a:r>
              <a:r>
                <a:rPr sz="2000" spc="-5" smtClean="0">
                  <a:solidFill>
                    <a:srgbClr val="0000CC"/>
                  </a:solidFill>
                  <a:latin typeface="Arial"/>
                  <a:cs typeface="Arial"/>
                </a:rPr>
                <a:t>Electromagnetic</a:t>
              </a:r>
              <a:r>
                <a:rPr sz="2000" spc="-15" smtClean="0">
                  <a:solidFill>
                    <a:srgbClr val="0000CC"/>
                  </a:solidFill>
                  <a:latin typeface="Arial"/>
                  <a:cs typeface="Arial"/>
                </a:rPr>
                <a:t> </a:t>
              </a:r>
              <a:r>
                <a:rPr sz="2000" spc="-5" dirty="0">
                  <a:solidFill>
                    <a:srgbClr val="0000CC"/>
                  </a:solidFill>
                  <a:latin typeface="Arial"/>
                  <a:cs typeface="Arial"/>
                </a:rPr>
                <a:t>Waves</a:t>
              </a:r>
              <a:endParaRPr sz="2000">
                <a:latin typeface="Arial"/>
                <a:cs typeface="Arial"/>
              </a:endParaRPr>
            </a:p>
            <a:p>
              <a:pPr marL="25400" marR="17780">
                <a:lnSpc>
                  <a:spcPct val="100000"/>
                </a:lnSpc>
                <a:spcBef>
                  <a:spcPts val="850"/>
                </a:spcBef>
              </a:pPr>
              <a:r>
                <a:rPr sz="1650" dirty="0">
                  <a:latin typeface="Arial"/>
                  <a:cs typeface="Arial"/>
                </a:rPr>
                <a:t>In Chapter 16, we saw that a wave traveling along the x axis  with a wave speed v satisfies the wave equation:</a:t>
              </a:r>
              <a:endParaRPr sz="1650">
                <a:latin typeface="Arial"/>
                <a:cs typeface="Arial"/>
              </a:endParaRPr>
            </a:p>
            <a:p>
              <a:pPr marR="158115" algn="ctr">
                <a:lnSpc>
                  <a:spcPct val="100000"/>
                </a:lnSpc>
                <a:spcBef>
                  <a:spcPts val="1495"/>
                </a:spcBef>
              </a:pP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 </a:t>
              </a:r>
              <a:r>
                <a:rPr sz="1500" i="1" dirty="0">
                  <a:latin typeface="Times New Roman"/>
                  <a:cs typeface="Times New Roman"/>
                </a:rPr>
                <a:t>y </a:t>
              </a:r>
              <a:r>
                <a:rPr sz="2250" baseline="-35185" dirty="0">
                  <a:latin typeface="Symbol"/>
                  <a:cs typeface="Symbol"/>
                </a:rPr>
                <a:t></a:t>
              </a:r>
              <a:r>
                <a:rPr sz="2250" baseline="-35185" dirty="0">
                  <a:latin typeface="Times New Roman"/>
                  <a:cs typeface="Times New Roman"/>
                </a:rPr>
                <a:t>  </a:t>
              </a:r>
              <a:r>
                <a:rPr sz="1500" dirty="0">
                  <a:latin typeface="Times New Roman"/>
                  <a:cs typeface="Times New Roman"/>
                </a:rPr>
                <a:t>1  </a:t>
              </a: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</a:t>
              </a:r>
              <a:r>
                <a:rPr sz="1275" spc="60" baseline="42483" dirty="0">
                  <a:latin typeface="Times New Roman"/>
                  <a:cs typeface="Times New Roman"/>
                </a:rPr>
                <a:t> </a:t>
              </a:r>
              <a:r>
                <a:rPr sz="1500" i="1" dirty="0">
                  <a:latin typeface="Times New Roman"/>
                  <a:cs typeface="Times New Roman"/>
                </a:rPr>
                <a:t>y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9" name="object 51"/>
            <p:cNvSpPr txBox="1"/>
            <p:nvPr/>
          </p:nvSpPr>
          <p:spPr>
            <a:xfrm>
              <a:off x="997355" y="7533036"/>
              <a:ext cx="5543550" cy="52129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From Faraday’s law and Ampere-Maxell law, we can derive  the following</a:t>
              </a:r>
              <a:r>
                <a:rPr sz="1650" spc="-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equations:</a:t>
              </a:r>
              <a:endParaRPr sz="1650">
                <a:latin typeface="Arial"/>
                <a:cs typeface="Arial"/>
              </a:endParaRPr>
            </a:p>
          </p:txBody>
        </p:sp>
        <p:sp>
          <p:nvSpPr>
            <p:cNvPr id="10" name="object 52"/>
            <p:cNvSpPr/>
            <p:nvPr/>
          </p:nvSpPr>
          <p:spPr>
            <a:xfrm>
              <a:off x="4005517" y="8467814"/>
              <a:ext cx="400685" cy="0"/>
            </a:xfrm>
            <a:custGeom>
              <a:avLst/>
              <a:gdLst/>
              <a:ahLst/>
              <a:cxnLst/>
              <a:rect l="l" t="t" r="r" b="b"/>
              <a:pathLst>
                <a:path w="400685">
                  <a:moveTo>
                    <a:pt x="0" y="0"/>
                  </a:moveTo>
                  <a:lnTo>
                    <a:pt x="400583" y="0"/>
                  </a:lnTo>
                </a:path>
              </a:pathLst>
            </a:custGeom>
            <a:ln w="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3"/>
            <p:cNvSpPr/>
            <p:nvPr/>
          </p:nvSpPr>
          <p:spPr>
            <a:xfrm>
              <a:off x="4984902" y="8467814"/>
              <a:ext cx="401320" cy="0"/>
            </a:xfrm>
            <a:custGeom>
              <a:avLst/>
              <a:gdLst/>
              <a:ahLst/>
              <a:cxnLst/>
              <a:rect l="l" t="t" r="r" b="b"/>
              <a:pathLst>
                <a:path w="401320">
                  <a:moveTo>
                    <a:pt x="0" y="0"/>
                  </a:moveTo>
                  <a:lnTo>
                    <a:pt x="401104" y="0"/>
                  </a:lnTo>
                </a:path>
              </a:pathLst>
            </a:custGeom>
            <a:ln w="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4"/>
            <p:cNvSpPr txBox="1"/>
            <p:nvPr/>
          </p:nvSpPr>
          <p:spPr>
            <a:xfrm>
              <a:off x="2711150" y="8439324"/>
              <a:ext cx="2238375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2012950" algn="l"/>
                </a:tabLst>
              </a:pPr>
              <a:r>
                <a:rPr sz="850" spc="10" dirty="0">
                  <a:latin typeface="Times New Roman"/>
                  <a:cs typeface="Times New Roman"/>
                </a:rPr>
                <a:t>0  </a:t>
              </a:r>
              <a:r>
                <a:rPr sz="850" spc="135" dirty="0">
                  <a:latin typeface="Times New Roman"/>
                  <a:cs typeface="Times New Roman"/>
                </a:rPr>
                <a:t> </a:t>
              </a:r>
              <a:r>
                <a:rPr sz="850" spc="10" dirty="0">
                  <a:latin typeface="Times New Roman"/>
                  <a:cs typeface="Times New Roman"/>
                </a:rPr>
                <a:t>0	0</a:t>
              </a:r>
              <a:r>
                <a:rPr sz="850" spc="55" dirty="0">
                  <a:latin typeface="Times New Roman"/>
                  <a:cs typeface="Times New Roman"/>
                </a:rPr>
                <a:t> </a:t>
              </a:r>
              <a:r>
                <a:rPr sz="850" spc="10" dirty="0">
                  <a:latin typeface="Times New Roman"/>
                  <a:cs typeface="Times New Roman"/>
                </a:rPr>
                <a:t>0</a:t>
              </a:r>
              <a:endParaRPr sz="850">
                <a:latin typeface="Times New Roman"/>
                <a:cs typeface="Times New Roman"/>
              </a:endParaRPr>
            </a:p>
          </p:txBody>
        </p:sp>
        <p:sp>
          <p:nvSpPr>
            <p:cNvPr id="13" name="object 55"/>
            <p:cNvSpPr txBox="1"/>
            <p:nvPr/>
          </p:nvSpPr>
          <p:spPr>
            <a:xfrm>
              <a:off x="5290769" y="8295814"/>
              <a:ext cx="74930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850" i="1" spc="10" dirty="0">
                  <a:latin typeface="Times New Roman"/>
                  <a:cs typeface="Times New Roman"/>
                </a:rPr>
                <a:t>y</a:t>
              </a:r>
              <a:endParaRPr sz="850">
                <a:latin typeface="Times New Roman"/>
                <a:cs typeface="Times New Roman"/>
              </a:endParaRPr>
            </a:p>
          </p:txBody>
        </p:sp>
        <p:sp>
          <p:nvSpPr>
            <p:cNvPr id="14" name="object 56"/>
            <p:cNvSpPr txBox="1"/>
            <p:nvPr/>
          </p:nvSpPr>
          <p:spPr>
            <a:xfrm>
              <a:off x="4311384" y="8295814"/>
              <a:ext cx="74930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850" i="1" spc="10" dirty="0">
                  <a:latin typeface="Times New Roman"/>
                  <a:cs typeface="Times New Roman"/>
                </a:rPr>
                <a:t>y</a:t>
              </a:r>
              <a:endParaRPr sz="850">
                <a:latin typeface="Times New Roman"/>
                <a:cs typeface="Times New Roman"/>
              </a:endParaRPr>
            </a:p>
          </p:txBody>
        </p:sp>
        <p:sp>
          <p:nvSpPr>
            <p:cNvPr id="15" name="object 57"/>
            <p:cNvSpPr txBox="1"/>
            <p:nvPr/>
          </p:nvSpPr>
          <p:spPr>
            <a:xfrm>
              <a:off x="2946501" y="8240224"/>
              <a:ext cx="535305" cy="24301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  <a:tabLst>
                  <a:tab pos="344805" algn="l"/>
                </a:tabLst>
              </a:pPr>
              <a:r>
                <a:rPr sz="850" i="1" u="sng" spc="5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 	z</a:t>
              </a:r>
              <a:r>
                <a:rPr sz="850" i="1" spc="204" dirty="0">
                  <a:latin typeface="Times New Roman"/>
                  <a:cs typeface="Times New Roman"/>
                </a:rPr>
                <a:t> </a:t>
              </a:r>
              <a:r>
                <a:rPr sz="2250" spc="-7" baseline="-20370" dirty="0">
                  <a:latin typeface="Times New Roman"/>
                  <a:cs typeface="Times New Roman"/>
                </a:rPr>
                <a:t>,</a:t>
              </a:r>
              <a:endParaRPr sz="2250" baseline="-20370">
                <a:latin typeface="Times New Roman"/>
                <a:cs typeface="Times New Roman"/>
              </a:endParaRPr>
            </a:p>
          </p:txBody>
        </p:sp>
        <p:sp>
          <p:nvSpPr>
            <p:cNvPr id="16" name="object 58"/>
            <p:cNvSpPr txBox="1"/>
            <p:nvPr/>
          </p:nvSpPr>
          <p:spPr>
            <a:xfrm>
              <a:off x="3964688" y="8169247"/>
              <a:ext cx="1377315" cy="24301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50800">
                <a:lnSpc>
                  <a:spcPct val="100000"/>
                </a:lnSpc>
                <a:spcBef>
                  <a:spcPts val="95"/>
                </a:spcBef>
                <a:tabLst>
                  <a:tab pos="1029969" algn="l"/>
                </a:tabLst>
              </a:pP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</a:t>
              </a:r>
              <a:r>
                <a:rPr sz="1275" spc="-142" baseline="42483" dirty="0">
                  <a:latin typeface="Times New Roman"/>
                  <a:cs typeface="Times New Roman"/>
                </a:rPr>
                <a:t> </a:t>
              </a:r>
              <a:r>
                <a:rPr sz="1500" i="1" spc="-5" dirty="0">
                  <a:latin typeface="Times New Roman"/>
                  <a:cs typeface="Times New Roman"/>
                </a:rPr>
                <a:t>E	</a:t>
              </a: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</a:t>
              </a:r>
              <a:r>
                <a:rPr sz="1275" spc="-172" baseline="42483" dirty="0">
                  <a:latin typeface="Times New Roman"/>
                  <a:cs typeface="Times New Roman"/>
                </a:rPr>
                <a:t> </a:t>
              </a:r>
              <a:r>
                <a:rPr sz="1500" i="1" spc="-5" dirty="0">
                  <a:latin typeface="Times New Roman"/>
                  <a:cs typeface="Times New Roman"/>
                </a:rPr>
                <a:t>E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17" name="object 59"/>
            <p:cNvSpPr txBox="1"/>
            <p:nvPr/>
          </p:nvSpPr>
          <p:spPr>
            <a:xfrm>
              <a:off x="1957476" y="8319467"/>
              <a:ext cx="3380104" cy="38985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63500">
                <a:lnSpc>
                  <a:spcPct val="100000"/>
                </a:lnSpc>
                <a:spcBef>
                  <a:spcPts val="120"/>
                </a:spcBef>
                <a:tabLst>
                  <a:tab pos="370840" algn="l"/>
                </a:tabLst>
              </a:pPr>
              <a:r>
                <a:rPr sz="850" i="1" u="sng" spc="5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 	z</a:t>
              </a:r>
              <a:r>
                <a:rPr sz="850" i="1" u="sng" spc="55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 </a:t>
              </a:r>
              <a:endParaRPr sz="850">
                <a:latin typeface="Times New Roman"/>
                <a:cs typeface="Times New Roman"/>
              </a:endParaRPr>
            </a:p>
            <a:p>
              <a:pPr marL="124460">
                <a:lnSpc>
                  <a:spcPct val="100000"/>
                </a:lnSpc>
                <a:spcBef>
                  <a:spcPts val="70"/>
                </a:spcBef>
                <a:tabLst>
                  <a:tab pos="1098550" algn="l"/>
                  <a:tab pos="2116455" algn="l"/>
                  <a:tab pos="3107690" algn="l"/>
                </a:tabLst>
              </a:pPr>
              <a:r>
                <a:rPr sz="1500" spc="25" dirty="0">
                  <a:latin typeface="Symbol"/>
                  <a:cs typeface="Symbol"/>
                </a:rPr>
                <a:t></a:t>
              </a:r>
              <a:r>
                <a:rPr sz="1500" i="1" spc="25" dirty="0">
                  <a:latin typeface="Times New Roman"/>
                  <a:cs typeface="Times New Roman"/>
                </a:rPr>
                <a:t>x</a:t>
              </a:r>
              <a:r>
                <a:rPr sz="1275" spc="37" baseline="42483" dirty="0">
                  <a:latin typeface="Times New Roman"/>
                  <a:cs typeface="Times New Roman"/>
                </a:rPr>
                <a:t>2	</a:t>
              </a:r>
              <a:r>
                <a:rPr sz="1500" spc="-10" dirty="0">
                  <a:latin typeface="Symbol"/>
                  <a:cs typeface="Symbol"/>
                </a:rPr>
                <a:t></a:t>
              </a:r>
              <a:r>
                <a:rPr sz="1500" i="1" spc="-10" dirty="0">
                  <a:latin typeface="Times New Roman"/>
                  <a:cs typeface="Times New Roman"/>
                </a:rPr>
                <a:t>t</a:t>
              </a:r>
              <a:r>
                <a:rPr sz="1500" i="1" spc="-220" dirty="0">
                  <a:latin typeface="Times New Roman"/>
                  <a:cs typeface="Times New Roman"/>
                </a:rPr>
                <a:t> </a:t>
              </a:r>
              <a:r>
                <a:rPr sz="1275" spc="15" baseline="42483" dirty="0">
                  <a:latin typeface="Times New Roman"/>
                  <a:cs typeface="Times New Roman"/>
                </a:rPr>
                <a:t>2	</a:t>
              </a:r>
              <a:r>
                <a:rPr sz="1500" spc="25" dirty="0">
                  <a:latin typeface="Symbol"/>
                  <a:cs typeface="Symbol"/>
                </a:rPr>
                <a:t></a:t>
              </a:r>
              <a:r>
                <a:rPr sz="1500" i="1" spc="25" dirty="0">
                  <a:latin typeface="Times New Roman"/>
                  <a:cs typeface="Times New Roman"/>
                </a:rPr>
                <a:t>x</a:t>
              </a:r>
              <a:r>
                <a:rPr sz="1275" spc="37" baseline="42483" dirty="0">
                  <a:latin typeface="Times New Roman"/>
                  <a:cs typeface="Times New Roman"/>
                </a:rPr>
                <a:t>2	</a:t>
              </a:r>
              <a:r>
                <a:rPr sz="1500" spc="-10" dirty="0">
                  <a:latin typeface="Symbol"/>
                  <a:cs typeface="Symbol"/>
                </a:rPr>
                <a:t></a:t>
              </a:r>
              <a:r>
                <a:rPr sz="1500" i="1" spc="-10" dirty="0">
                  <a:latin typeface="Times New Roman"/>
                  <a:cs typeface="Times New Roman"/>
                </a:rPr>
                <a:t>t</a:t>
              </a:r>
              <a:r>
                <a:rPr sz="1500" i="1" spc="-250" dirty="0">
                  <a:latin typeface="Times New Roman"/>
                  <a:cs typeface="Times New Roman"/>
                </a:rPr>
                <a:t> </a:t>
              </a:r>
              <a:r>
                <a:rPr sz="1275" spc="15" baseline="42483" dirty="0">
                  <a:latin typeface="Times New Roman"/>
                  <a:cs typeface="Times New Roman"/>
                </a:rPr>
                <a:t>2</a:t>
              </a:r>
              <a:endParaRPr sz="1275" baseline="42483">
                <a:latin typeface="Times New Roman"/>
                <a:cs typeface="Times New Roman"/>
              </a:endParaRPr>
            </a:p>
          </p:txBody>
        </p:sp>
        <p:sp>
          <p:nvSpPr>
            <p:cNvPr id="18" name="object 60"/>
            <p:cNvSpPr txBox="1"/>
            <p:nvPr/>
          </p:nvSpPr>
          <p:spPr>
            <a:xfrm>
              <a:off x="1980180" y="8192393"/>
              <a:ext cx="1360805" cy="24301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50800">
                <a:lnSpc>
                  <a:spcPct val="100000"/>
                </a:lnSpc>
                <a:spcBef>
                  <a:spcPts val="95"/>
                </a:spcBef>
                <a:tabLst>
                  <a:tab pos="1013460" algn="l"/>
                </a:tabLst>
              </a:pP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</a:t>
              </a:r>
              <a:r>
                <a:rPr sz="1275" spc="-142" baseline="42483" dirty="0">
                  <a:latin typeface="Times New Roman"/>
                  <a:cs typeface="Times New Roman"/>
                </a:rPr>
                <a:t> </a:t>
              </a:r>
              <a:r>
                <a:rPr sz="1500" i="1" spc="-5" dirty="0">
                  <a:latin typeface="Times New Roman"/>
                  <a:cs typeface="Times New Roman"/>
                </a:rPr>
                <a:t>B	</a:t>
              </a:r>
              <a:r>
                <a:rPr sz="1500" spc="60" dirty="0">
                  <a:latin typeface="Symbol"/>
                  <a:cs typeface="Symbol"/>
                </a:rPr>
                <a:t></a:t>
              </a:r>
              <a:r>
                <a:rPr sz="1275" spc="89" baseline="42483" dirty="0">
                  <a:latin typeface="Times New Roman"/>
                  <a:cs typeface="Times New Roman"/>
                </a:rPr>
                <a:t>2</a:t>
              </a:r>
              <a:r>
                <a:rPr sz="1275" spc="-172" baseline="42483" dirty="0">
                  <a:latin typeface="Times New Roman"/>
                  <a:cs typeface="Times New Roman"/>
                </a:rPr>
                <a:t> </a:t>
              </a:r>
              <a:r>
                <a:rPr sz="1500" i="1" spc="-5" dirty="0">
                  <a:latin typeface="Times New Roman"/>
                  <a:cs typeface="Times New Roman"/>
                </a:rPr>
                <a:t>B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19" name="object 61"/>
            <p:cNvSpPr txBox="1"/>
            <p:nvPr/>
          </p:nvSpPr>
          <p:spPr>
            <a:xfrm>
              <a:off x="4444386" y="8301428"/>
              <a:ext cx="433070" cy="25519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500" spc="-5" dirty="0">
                  <a:latin typeface="Symbol"/>
                  <a:cs typeface="Symbol"/>
                </a:rPr>
                <a:t></a:t>
              </a:r>
              <a:r>
                <a:rPr sz="1500" spc="-5" dirty="0">
                  <a:latin typeface="Times New Roman"/>
                  <a:cs typeface="Times New Roman"/>
                </a:rPr>
                <a:t> </a:t>
              </a:r>
              <a:r>
                <a:rPr sz="1550" i="1" spc="-35" dirty="0">
                  <a:latin typeface="Symbol"/>
                  <a:cs typeface="Symbol"/>
                </a:rPr>
                <a:t></a:t>
              </a:r>
              <a:r>
                <a:rPr sz="1550" i="1" spc="25" dirty="0">
                  <a:latin typeface="Times New Roman"/>
                  <a:cs typeface="Times New Roman"/>
                </a:rPr>
                <a:t> </a:t>
              </a:r>
              <a:r>
                <a:rPr sz="1550" i="1" spc="-25" dirty="0">
                  <a:latin typeface="Symbol"/>
                  <a:cs typeface="Symbol"/>
                </a:rPr>
                <a:t></a:t>
              </a:r>
              <a:endParaRPr sz="1550">
                <a:latin typeface="Symbol"/>
                <a:cs typeface="Symbol"/>
              </a:endParaRPr>
            </a:p>
          </p:txBody>
        </p:sp>
        <p:sp>
          <p:nvSpPr>
            <p:cNvPr id="20" name="object 62"/>
            <p:cNvSpPr txBox="1"/>
            <p:nvPr/>
          </p:nvSpPr>
          <p:spPr>
            <a:xfrm>
              <a:off x="2443559" y="8301428"/>
              <a:ext cx="433070" cy="25519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500" spc="-5" dirty="0">
                  <a:latin typeface="Symbol"/>
                  <a:cs typeface="Symbol"/>
                </a:rPr>
                <a:t></a:t>
              </a:r>
              <a:r>
                <a:rPr sz="1500" spc="-5" dirty="0">
                  <a:latin typeface="Times New Roman"/>
                  <a:cs typeface="Times New Roman"/>
                </a:rPr>
                <a:t> </a:t>
              </a:r>
              <a:r>
                <a:rPr sz="1550" i="1" spc="-35" dirty="0">
                  <a:latin typeface="Symbol"/>
                  <a:cs typeface="Symbol"/>
                </a:rPr>
                <a:t></a:t>
              </a:r>
              <a:r>
                <a:rPr sz="1550" i="1" spc="25" dirty="0">
                  <a:latin typeface="Times New Roman"/>
                  <a:cs typeface="Times New Roman"/>
                </a:rPr>
                <a:t> </a:t>
              </a:r>
              <a:r>
                <a:rPr sz="1550" i="1" spc="-25" dirty="0">
                  <a:latin typeface="Symbol"/>
                  <a:cs typeface="Symbol"/>
                </a:rPr>
                <a:t></a:t>
              </a:r>
              <a:endParaRPr sz="1550">
                <a:latin typeface="Symbol"/>
                <a:cs typeface="Symbol"/>
              </a:endParaRPr>
            </a:p>
          </p:txBody>
        </p:sp>
        <p:sp>
          <p:nvSpPr>
            <p:cNvPr id="21" name="object 63"/>
            <p:cNvSpPr txBox="1"/>
            <p:nvPr/>
          </p:nvSpPr>
          <p:spPr>
            <a:xfrm>
              <a:off x="997356" y="8774740"/>
              <a:ext cx="5426075" cy="52129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5"/>
                </a:spcBef>
              </a:pPr>
              <a:r>
                <a:rPr sz="1650" dirty="0">
                  <a:latin typeface="Arial"/>
                  <a:cs typeface="Arial"/>
                </a:rPr>
                <a:t>On comparing these with standard wave equation, we see  that the wave speed</a:t>
              </a:r>
              <a:r>
                <a:rPr sz="1650" spc="-5" dirty="0">
                  <a:latin typeface="Arial"/>
                  <a:cs typeface="Arial"/>
                </a:rPr>
                <a:t> </a:t>
              </a:r>
              <a:r>
                <a:rPr sz="1650" dirty="0">
                  <a:latin typeface="Arial"/>
                  <a:cs typeface="Arial"/>
                </a:rPr>
                <a:t>is</a:t>
              </a:r>
              <a:endParaRPr sz="1650">
                <a:latin typeface="Arial"/>
                <a:cs typeface="Arial"/>
              </a:endParaRPr>
            </a:p>
          </p:txBody>
        </p:sp>
        <p:grpSp>
          <p:nvGrpSpPr>
            <p:cNvPr id="22" name="object 64"/>
            <p:cNvGrpSpPr/>
            <p:nvPr/>
          </p:nvGrpSpPr>
          <p:grpSpPr>
            <a:xfrm>
              <a:off x="1809648" y="9547119"/>
              <a:ext cx="532130" cy="273926"/>
              <a:chOff x="1809648" y="9547085"/>
              <a:chExt cx="532130" cy="273926"/>
            </a:xfrm>
          </p:grpSpPr>
          <p:sp>
            <p:nvSpPr>
              <p:cNvPr id="31" name="object 65"/>
              <p:cNvSpPr/>
              <p:nvPr/>
            </p:nvSpPr>
            <p:spPr>
              <a:xfrm>
                <a:off x="1830146" y="9731603"/>
                <a:ext cx="24765" cy="14604"/>
              </a:xfrm>
              <a:custGeom>
                <a:avLst/>
                <a:gdLst/>
                <a:ahLst/>
                <a:cxnLst/>
                <a:rect l="l" t="t" r="r" b="b"/>
                <a:pathLst>
                  <a:path w="24764" h="14604">
                    <a:moveTo>
                      <a:pt x="0" y="14198"/>
                    </a:moveTo>
                    <a:lnTo>
                      <a:pt x="24714" y="0"/>
                    </a:lnTo>
                  </a:path>
                </a:pathLst>
              </a:custGeom>
              <a:ln w="812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66"/>
              <p:cNvSpPr/>
              <p:nvPr/>
            </p:nvSpPr>
            <p:spPr>
              <a:xfrm>
                <a:off x="1854860" y="9735286"/>
                <a:ext cx="3683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36830" h="85725">
                    <a:moveTo>
                      <a:pt x="0" y="0"/>
                    </a:moveTo>
                    <a:lnTo>
                      <a:pt x="36271" y="85166"/>
                    </a:lnTo>
                  </a:path>
                </a:pathLst>
              </a:custGeom>
              <a:ln w="1626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67"/>
              <p:cNvSpPr/>
              <p:nvPr/>
            </p:nvSpPr>
            <p:spPr>
              <a:xfrm>
                <a:off x="1809648" y="9547085"/>
                <a:ext cx="532130" cy="273685"/>
              </a:xfrm>
              <a:custGeom>
                <a:avLst/>
                <a:gdLst/>
                <a:ahLst/>
                <a:cxnLst/>
                <a:rect l="l" t="t" r="r" b="b"/>
                <a:pathLst>
                  <a:path w="532130" h="273684">
                    <a:moveTo>
                      <a:pt x="85686" y="273367"/>
                    </a:moveTo>
                    <a:lnTo>
                      <a:pt x="133527" y="28384"/>
                    </a:lnTo>
                    <a:lnTo>
                      <a:pt x="515721" y="28384"/>
                    </a:lnTo>
                  </a:path>
                  <a:path w="532130" h="273684">
                    <a:moveTo>
                      <a:pt x="0" y="0"/>
                    </a:moveTo>
                    <a:lnTo>
                      <a:pt x="532015" y="0"/>
                    </a:lnTo>
                  </a:path>
                </a:pathLst>
              </a:custGeom>
              <a:ln w="812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3" name="object 68"/>
            <p:cNvSpPr txBox="1"/>
            <p:nvPr/>
          </p:nvSpPr>
          <p:spPr>
            <a:xfrm>
              <a:off x="2013488" y="9264814"/>
              <a:ext cx="123189" cy="24814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1500" spc="15" dirty="0">
                  <a:latin typeface="Times New Roman"/>
                  <a:cs typeface="Times New Roman"/>
                </a:rPr>
                <a:t>1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24" name="object 69"/>
            <p:cNvSpPr txBox="1"/>
            <p:nvPr/>
          </p:nvSpPr>
          <p:spPr>
            <a:xfrm>
              <a:off x="2760565" y="9518151"/>
              <a:ext cx="1875789" cy="150682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  <a:tabLst>
                  <a:tab pos="1805305" algn="l"/>
                </a:tabLst>
              </a:pPr>
              <a:r>
                <a:rPr sz="900" spc="-5" dirty="0">
                  <a:latin typeface="Times New Roman"/>
                  <a:cs typeface="Times New Roman"/>
                </a:rPr>
                <a:t>0	0</a:t>
              </a:r>
              <a:endParaRPr sz="900">
                <a:latin typeface="Times New Roman"/>
                <a:cs typeface="Times New Roman"/>
              </a:endParaRPr>
            </a:p>
          </p:txBody>
        </p:sp>
        <p:sp>
          <p:nvSpPr>
            <p:cNvPr id="25" name="object 70"/>
            <p:cNvSpPr txBox="1"/>
            <p:nvPr/>
          </p:nvSpPr>
          <p:spPr>
            <a:xfrm>
              <a:off x="2065059" y="9684278"/>
              <a:ext cx="243840" cy="150682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900" spc="-5" dirty="0">
                  <a:latin typeface="Times New Roman"/>
                  <a:cs typeface="Times New Roman"/>
                </a:rPr>
                <a:t>0</a:t>
              </a:r>
              <a:r>
                <a:rPr sz="900" spc="70" dirty="0">
                  <a:latin typeface="Times New Roman"/>
                  <a:cs typeface="Times New Roman"/>
                </a:rPr>
                <a:t> </a:t>
              </a:r>
              <a:r>
                <a:rPr sz="900" spc="-5" dirty="0">
                  <a:latin typeface="Times New Roman"/>
                  <a:cs typeface="Times New Roman"/>
                </a:rPr>
                <a:t>0</a:t>
              </a:r>
              <a:endParaRPr sz="900">
                <a:latin typeface="Times New Roman"/>
                <a:cs typeface="Times New Roman"/>
              </a:endParaRPr>
            </a:p>
          </p:txBody>
        </p:sp>
        <p:sp>
          <p:nvSpPr>
            <p:cNvPr id="26" name="object 71"/>
            <p:cNvSpPr txBox="1"/>
            <p:nvPr/>
          </p:nvSpPr>
          <p:spPr>
            <a:xfrm>
              <a:off x="1615414" y="9893028"/>
              <a:ext cx="3434715" cy="24814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35"/>
                </a:spcBef>
              </a:pPr>
              <a:r>
                <a:rPr sz="1500" spc="20" dirty="0">
                  <a:latin typeface="Symbol"/>
                  <a:cs typeface="Symbol"/>
                </a:rPr>
                <a:t></a:t>
              </a:r>
              <a:r>
                <a:rPr sz="1500" spc="20" dirty="0">
                  <a:latin typeface="Times New Roman"/>
                  <a:cs typeface="Times New Roman"/>
                </a:rPr>
                <a:t> </a:t>
              </a:r>
              <a:r>
                <a:rPr sz="1500" spc="15" dirty="0">
                  <a:latin typeface="Times New Roman"/>
                  <a:cs typeface="Times New Roman"/>
                </a:rPr>
                <a:t>3.00 </a:t>
              </a:r>
              <a:r>
                <a:rPr sz="1500" spc="30" dirty="0">
                  <a:latin typeface="Symbol"/>
                  <a:cs typeface="Symbol"/>
                </a:rPr>
                <a:t></a:t>
              </a:r>
              <a:r>
                <a:rPr sz="1500" spc="30" dirty="0">
                  <a:latin typeface="Times New Roman"/>
                  <a:cs typeface="Times New Roman"/>
                </a:rPr>
                <a:t>10</a:t>
              </a:r>
              <a:r>
                <a:rPr sz="1350" spc="44" baseline="43209" dirty="0">
                  <a:latin typeface="Times New Roman"/>
                  <a:cs typeface="Times New Roman"/>
                </a:rPr>
                <a:t>8</a:t>
              </a:r>
              <a:r>
                <a:rPr sz="1350" spc="150" baseline="43209" dirty="0">
                  <a:latin typeface="Times New Roman"/>
                  <a:cs typeface="Times New Roman"/>
                </a:rPr>
                <a:t> </a:t>
              </a:r>
              <a:r>
                <a:rPr sz="1500" spc="15" dirty="0">
                  <a:latin typeface="Times New Roman"/>
                  <a:cs typeface="Times New Roman"/>
                </a:rPr>
                <a:t>m/s (speed of </a:t>
              </a:r>
              <a:r>
                <a:rPr sz="1500" spc="10" dirty="0">
                  <a:latin typeface="Times New Roman"/>
                  <a:cs typeface="Times New Roman"/>
                </a:rPr>
                <a:t>light </a:t>
              </a:r>
              <a:r>
                <a:rPr sz="1500" spc="15" dirty="0">
                  <a:latin typeface="Times New Roman"/>
                  <a:cs typeface="Times New Roman"/>
                </a:rPr>
                <a:t>in vacuum)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27" name="object 72"/>
            <p:cNvSpPr txBox="1"/>
            <p:nvPr/>
          </p:nvSpPr>
          <p:spPr>
            <a:xfrm>
              <a:off x="3597486" y="9381997"/>
              <a:ext cx="149860" cy="150682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900" spc="30" dirty="0">
                  <a:latin typeface="Symbol"/>
                  <a:cs typeface="Symbol"/>
                </a:rPr>
                <a:t></a:t>
              </a:r>
              <a:r>
                <a:rPr sz="900" spc="-5" dirty="0">
                  <a:latin typeface="Times New Roman"/>
                  <a:cs typeface="Times New Roman"/>
                </a:rPr>
                <a:t>7</a:t>
              </a:r>
              <a:endParaRPr sz="900">
                <a:latin typeface="Times New Roman"/>
                <a:cs typeface="Times New Roman"/>
              </a:endParaRPr>
            </a:p>
          </p:txBody>
        </p:sp>
        <p:sp>
          <p:nvSpPr>
            <p:cNvPr id="28" name="object 73"/>
            <p:cNvSpPr txBox="1"/>
            <p:nvPr/>
          </p:nvSpPr>
          <p:spPr>
            <a:xfrm>
              <a:off x="2542167" y="9376715"/>
              <a:ext cx="3592829" cy="26225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25"/>
                </a:spcBef>
                <a:tabLst>
                  <a:tab pos="352425" algn="l"/>
                  <a:tab pos="1219200" algn="l"/>
                  <a:tab pos="2145665" algn="l"/>
                </a:tabLst>
              </a:pPr>
              <a:r>
                <a:rPr sz="1500" spc="20" dirty="0">
                  <a:latin typeface="Times New Roman"/>
                  <a:cs typeface="Times New Roman"/>
                </a:rPr>
                <a:t>(</a:t>
              </a:r>
              <a:r>
                <a:rPr sz="1600" i="1" spc="20" dirty="0">
                  <a:latin typeface="Symbol"/>
                  <a:cs typeface="Symbol"/>
                </a:rPr>
                <a:t></a:t>
              </a:r>
              <a:r>
                <a:rPr sz="1600" spc="20" dirty="0">
                  <a:latin typeface="Times New Roman"/>
                  <a:cs typeface="Times New Roman"/>
                </a:rPr>
                <a:t>	</a:t>
              </a:r>
              <a:r>
                <a:rPr sz="1500" spc="20" dirty="0">
                  <a:latin typeface="Symbol"/>
                  <a:cs typeface="Symbol"/>
                </a:rPr>
                <a:t></a:t>
              </a:r>
              <a:r>
                <a:rPr sz="1500" spc="-20" dirty="0">
                  <a:latin typeface="Times New Roman"/>
                  <a:cs typeface="Times New Roman"/>
                </a:rPr>
                <a:t> </a:t>
              </a:r>
              <a:r>
                <a:rPr sz="1500" spc="-45" dirty="0">
                  <a:latin typeface="Times New Roman"/>
                  <a:cs typeface="Times New Roman"/>
                </a:rPr>
                <a:t>4</a:t>
              </a:r>
              <a:r>
                <a:rPr sz="1600" i="1" spc="-45" dirty="0">
                  <a:latin typeface="Symbol"/>
                  <a:cs typeface="Symbol"/>
                </a:rPr>
                <a:t></a:t>
              </a:r>
              <a:r>
                <a:rPr sz="1600" i="1" spc="-20" dirty="0">
                  <a:latin typeface="Times New Roman"/>
                  <a:cs typeface="Times New Roman"/>
                </a:rPr>
                <a:t> </a:t>
              </a:r>
              <a:r>
                <a:rPr sz="1500" spc="35" dirty="0">
                  <a:latin typeface="Symbol"/>
                  <a:cs typeface="Symbol"/>
                </a:rPr>
                <a:t></a:t>
              </a:r>
              <a:r>
                <a:rPr sz="1500" spc="35" dirty="0">
                  <a:latin typeface="Times New Roman"/>
                  <a:cs typeface="Times New Roman"/>
                </a:rPr>
                <a:t>10	</a:t>
              </a:r>
              <a:r>
                <a:rPr sz="1500" spc="20" dirty="0">
                  <a:latin typeface="Times New Roman"/>
                  <a:cs typeface="Times New Roman"/>
                </a:rPr>
                <a:t>H/m</a:t>
              </a:r>
              <a:r>
                <a:rPr sz="1500" spc="-70" dirty="0">
                  <a:latin typeface="Times New Roman"/>
                  <a:cs typeface="Times New Roman"/>
                </a:rPr>
                <a:t> </a:t>
              </a:r>
              <a:r>
                <a:rPr sz="1500" spc="15" dirty="0">
                  <a:latin typeface="Times New Roman"/>
                  <a:cs typeface="Times New Roman"/>
                </a:rPr>
                <a:t>and</a:t>
              </a:r>
              <a:r>
                <a:rPr sz="1500" spc="-110" dirty="0">
                  <a:latin typeface="Times New Roman"/>
                  <a:cs typeface="Times New Roman"/>
                </a:rPr>
                <a:t> </a:t>
              </a:r>
              <a:r>
                <a:rPr sz="1600" i="1" spc="-30" dirty="0">
                  <a:latin typeface="Symbol"/>
                  <a:cs typeface="Symbol"/>
                </a:rPr>
                <a:t></a:t>
              </a:r>
              <a:r>
                <a:rPr sz="1600" spc="-30" dirty="0">
                  <a:latin typeface="Times New Roman"/>
                  <a:cs typeface="Times New Roman"/>
                </a:rPr>
                <a:t>	</a:t>
              </a:r>
              <a:r>
                <a:rPr sz="1500" spc="20" dirty="0">
                  <a:latin typeface="Symbol"/>
                  <a:cs typeface="Symbol"/>
                </a:rPr>
                <a:t></a:t>
              </a:r>
              <a:r>
                <a:rPr sz="1500" spc="-190" dirty="0">
                  <a:latin typeface="Times New Roman"/>
                  <a:cs typeface="Times New Roman"/>
                </a:rPr>
                <a:t> </a:t>
              </a:r>
              <a:r>
                <a:rPr sz="1500" spc="30" dirty="0">
                  <a:latin typeface="Times New Roman"/>
                  <a:cs typeface="Times New Roman"/>
                </a:rPr>
                <a:t>8.55</a:t>
              </a:r>
              <a:r>
                <a:rPr sz="1500" spc="30" dirty="0">
                  <a:latin typeface="Symbol"/>
                  <a:cs typeface="Symbol"/>
                </a:rPr>
                <a:t></a:t>
              </a:r>
              <a:r>
                <a:rPr sz="1500" spc="30" dirty="0">
                  <a:latin typeface="Times New Roman"/>
                  <a:cs typeface="Times New Roman"/>
                </a:rPr>
                <a:t>10</a:t>
              </a:r>
              <a:r>
                <a:rPr sz="1350" spc="44" baseline="43209" dirty="0">
                  <a:latin typeface="Symbol"/>
                  <a:cs typeface="Symbol"/>
                </a:rPr>
                <a:t></a:t>
              </a:r>
              <a:r>
                <a:rPr sz="1350" spc="44" baseline="43209" dirty="0">
                  <a:latin typeface="Times New Roman"/>
                  <a:cs typeface="Times New Roman"/>
                </a:rPr>
                <a:t>12 </a:t>
              </a:r>
              <a:r>
                <a:rPr sz="1500" spc="15" dirty="0">
                  <a:latin typeface="Times New Roman"/>
                  <a:cs typeface="Times New Roman"/>
                </a:rPr>
                <a:t>F/m)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29" name="object 74"/>
            <p:cNvSpPr txBox="1"/>
            <p:nvPr/>
          </p:nvSpPr>
          <p:spPr>
            <a:xfrm>
              <a:off x="1945701" y="9542842"/>
              <a:ext cx="288925" cy="26225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1600" i="1" spc="-40" dirty="0">
                  <a:latin typeface="Symbol"/>
                  <a:cs typeface="Symbol"/>
                </a:rPr>
                <a:t></a:t>
              </a:r>
              <a:r>
                <a:rPr sz="1600" i="1" spc="25" dirty="0">
                  <a:latin typeface="Times New Roman"/>
                  <a:cs typeface="Times New Roman"/>
                </a:rPr>
                <a:t> </a:t>
              </a:r>
              <a:r>
                <a:rPr sz="1600" i="1" spc="-30" dirty="0">
                  <a:latin typeface="Symbol"/>
                  <a:cs typeface="Symbol"/>
                </a:rPr>
                <a:t></a:t>
              </a:r>
              <a:endParaRPr sz="1600">
                <a:latin typeface="Symbol"/>
                <a:cs typeface="Symbol"/>
              </a:endParaRPr>
            </a:p>
          </p:txBody>
        </p:sp>
        <p:sp>
          <p:nvSpPr>
            <p:cNvPr id="30" name="object 75"/>
            <p:cNvSpPr txBox="1"/>
            <p:nvPr/>
          </p:nvSpPr>
          <p:spPr>
            <a:xfrm>
              <a:off x="1506233" y="9387827"/>
              <a:ext cx="267335" cy="24814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1500" i="1" spc="15" dirty="0">
                  <a:latin typeface="Times New Roman"/>
                  <a:cs typeface="Times New Roman"/>
                </a:rPr>
                <a:t>c</a:t>
              </a:r>
              <a:r>
                <a:rPr sz="1500" i="1" spc="-80" dirty="0">
                  <a:latin typeface="Times New Roman"/>
                  <a:cs typeface="Times New Roman"/>
                </a:rPr>
                <a:t> </a:t>
              </a:r>
              <a:r>
                <a:rPr sz="1500" spc="20" dirty="0">
                  <a:latin typeface="Symbol"/>
                  <a:cs typeface="Symbol"/>
                </a:rPr>
                <a:t></a:t>
              </a:r>
              <a:endParaRPr sz="1500">
                <a:latin typeface="Symbol"/>
                <a:cs typeface="Symbo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732</Words>
  <Application>Microsoft Office PowerPoint</Application>
  <PresentationFormat>On-screen Show (4:3)</PresentationFormat>
  <Paragraphs>130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  Maxwell’s Equations </vt:lpstr>
      <vt:lpstr>Gauss’s Law</vt:lpstr>
      <vt:lpstr>Slide 4</vt:lpstr>
      <vt:lpstr>Slide 5</vt:lpstr>
      <vt:lpstr>Slide 6</vt:lpstr>
      <vt:lpstr>Faraday’s Law </vt:lpstr>
      <vt:lpstr>Derivation of the Wave Equation</vt:lpstr>
      <vt:lpstr>Slide 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gdc</dc:creator>
  <cp:lastModifiedBy>gdc</cp:lastModifiedBy>
  <cp:revision>21</cp:revision>
  <dcterms:created xsi:type="dcterms:W3CDTF">2022-04-28T05:25:49Z</dcterms:created>
  <dcterms:modified xsi:type="dcterms:W3CDTF">2022-05-10T06:16:37Z</dcterms:modified>
</cp:coreProperties>
</file>